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1" r:id="rId5"/>
  </p:sldMasterIdLst>
  <p:notesMasterIdLst>
    <p:notesMasterId r:id="rId43"/>
  </p:notesMasterIdLst>
  <p:sldIdLst>
    <p:sldId id="275" r:id="rId6"/>
    <p:sldId id="276" r:id="rId7"/>
    <p:sldId id="387" r:id="rId8"/>
    <p:sldId id="301" r:id="rId9"/>
    <p:sldId id="266" r:id="rId10"/>
    <p:sldId id="498" r:id="rId11"/>
    <p:sldId id="483" r:id="rId12"/>
    <p:sldId id="269" r:id="rId13"/>
    <p:sldId id="271" r:id="rId14"/>
    <p:sldId id="272" r:id="rId15"/>
    <p:sldId id="273" r:id="rId16"/>
    <p:sldId id="274" r:id="rId17"/>
    <p:sldId id="486" r:id="rId18"/>
    <p:sldId id="496" r:id="rId19"/>
    <p:sldId id="291" r:id="rId20"/>
    <p:sldId id="431" r:id="rId21"/>
    <p:sldId id="484" r:id="rId22"/>
    <p:sldId id="277" r:id="rId23"/>
    <p:sldId id="278" r:id="rId24"/>
    <p:sldId id="490" r:id="rId25"/>
    <p:sldId id="492" r:id="rId26"/>
    <p:sldId id="485" r:id="rId27"/>
    <p:sldId id="487" r:id="rId28"/>
    <p:sldId id="488" r:id="rId29"/>
    <p:sldId id="491" r:id="rId30"/>
    <p:sldId id="493" r:id="rId31"/>
    <p:sldId id="494" r:id="rId32"/>
    <p:sldId id="489" r:id="rId33"/>
    <p:sldId id="499" r:id="rId34"/>
    <p:sldId id="404" r:id="rId35"/>
    <p:sldId id="410" r:id="rId36"/>
    <p:sldId id="411" r:id="rId37"/>
    <p:sldId id="458" r:id="rId38"/>
    <p:sldId id="459" r:id="rId39"/>
    <p:sldId id="478" r:id="rId40"/>
    <p:sldId id="482" r:id="rId41"/>
    <p:sldId id="38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 Verbeek" initials="GV" lastIdx="1" clrIdx="0">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9A9CA-29C3-4DCE-80D4-7C93A6CB7E43}" v="336" dt="2024-03-08T07:59:3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883" autoAdjust="0"/>
  </p:normalViewPr>
  <p:slideViewPr>
    <p:cSldViewPr>
      <p:cViewPr varScale="1">
        <p:scale>
          <a:sx n="59" d="100"/>
          <a:sy n="59" d="100"/>
        </p:scale>
        <p:origin x="164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4DAD2EE-8DE4-4AD3-97E5-6CAD3BD3F0DA}"/>
    <pc:docChg chg="modSld">
      <pc:chgData name="Gé Verbeek" userId="20d2065d-8055-4a68-a463-00777506795f" providerId="ADAL" clId="{44DAD2EE-8DE4-4AD3-97E5-6CAD3BD3F0DA}" dt="2021-12-05T11:41:55.973" v="2" actId="20577"/>
      <pc:docMkLst>
        <pc:docMk/>
      </pc:docMkLst>
      <pc:sldChg chg="modSp">
        <pc:chgData name="Gé Verbeek" userId="20d2065d-8055-4a68-a463-00777506795f" providerId="ADAL" clId="{44DAD2EE-8DE4-4AD3-97E5-6CAD3BD3F0DA}" dt="2021-12-05T11:41:55.973" v="2" actId="20577"/>
        <pc:sldMkLst>
          <pc:docMk/>
          <pc:sldMk cId="2146722925" sldId="272"/>
        </pc:sldMkLst>
        <pc:spChg chg="mod">
          <ac:chgData name="Gé Verbeek" userId="20d2065d-8055-4a68-a463-00777506795f" providerId="ADAL" clId="{44DAD2EE-8DE4-4AD3-97E5-6CAD3BD3F0DA}" dt="2021-12-05T11:41:55.973" v="2" actId="20577"/>
          <ac:spMkLst>
            <pc:docMk/>
            <pc:sldMk cId="2146722925" sldId="272"/>
            <ac:spMk id="2" creationId="{00000000-0000-0000-0000-000000000000}"/>
          </ac:spMkLst>
        </pc:spChg>
      </pc:sldChg>
    </pc:docChg>
  </pc:docChgLst>
  <pc:docChgLst>
    <pc:chgData name="Gé Verbeek" userId="20d2065d-8055-4a68-a463-00777506795f" providerId="ADAL" clId="{4E98398C-C2B1-4593-8AB5-8A66DF867B70}"/>
    <pc:docChg chg="undo custSel modSld">
      <pc:chgData name="Gé Verbeek" userId="20d2065d-8055-4a68-a463-00777506795f" providerId="ADAL" clId="{4E98398C-C2B1-4593-8AB5-8A66DF867B70}" dt="2021-12-09T18:36:17.127" v="165" actId="14100"/>
      <pc:docMkLst>
        <pc:docMk/>
      </pc:docMkLst>
      <pc:sldChg chg="modSp modAnim">
        <pc:chgData name="Gé Verbeek" userId="20d2065d-8055-4a68-a463-00777506795f" providerId="ADAL" clId="{4E98398C-C2B1-4593-8AB5-8A66DF867B70}" dt="2021-12-07T18:36:54.680" v="141" actId="20577"/>
        <pc:sldMkLst>
          <pc:docMk/>
          <pc:sldMk cId="2146722925" sldId="272"/>
        </pc:sldMkLst>
        <pc:spChg chg="mod">
          <ac:chgData name="Gé Verbeek" userId="20d2065d-8055-4a68-a463-00777506795f" providerId="ADAL" clId="{4E98398C-C2B1-4593-8AB5-8A66DF867B70}" dt="2021-12-07T18:36:54.680" v="141" actId="20577"/>
          <ac:spMkLst>
            <pc:docMk/>
            <pc:sldMk cId="2146722925" sldId="272"/>
            <ac:spMk id="3" creationId="{00000000-0000-0000-0000-000000000000}"/>
          </ac:spMkLst>
        </pc:spChg>
        <pc:picChg chg="mod">
          <ac:chgData name="Gé Verbeek" userId="20d2065d-8055-4a68-a463-00777506795f" providerId="ADAL" clId="{4E98398C-C2B1-4593-8AB5-8A66DF867B70}" dt="2021-12-07T18:35:28.448" v="3" actId="1076"/>
          <ac:picMkLst>
            <pc:docMk/>
            <pc:sldMk cId="2146722925" sldId="272"/>
            <ac:picMk id="4" creationId="{8B4D1DED-BDCC-4268-BC46-A2B251C39749}"/>
          </ac:picMkLst>
        </pc:picChg>
      </pc:sldChg>
      <pc:sldChg chg="modSp">
        <pc:chgData name="Gé Verbeek" userId="20d2065d-8055-4a68-a463-00777506795f" providerId="ADAL" clId="{4E98398C-C2B1-4593-8AB5-8A66DF867B70}" dt="2021-12-07T18:37:17.235" v="149" actId="20577"/>
        <pc:sldMkLst>
          <pc:docMk/>
          <pc:sldMk cId="2440399780" sldId="273"/>
        </pc:sldMkLst>
        <pc:spChg chg="mod">
          <ac:chgData name="Gé Verbeek" userId="20d2065d-8055-4a68-a463-00777506795f" providerId="ADAL" clId="{4E98398C-C2B1-4593-8AB5-8A66DF867B70}" dt="2021-12-07T18:37:17.235" v="149" actId="20577"/>
          <ac:spMkLst>
            <pc:docMk/>
            <pc:sldMk cId="2440399780" sldId="273"/>
            <ac:spMk id="3" creationId="{00000000-0000-0000-0000-000000000000}"/>
          </ac:spMkLst>
        </pc:spChg>
      </pc:sldChg>
      <pc:sldChg chg="modSp">
        <pc:chgData name="Gé Verbeek" userId="20d2065d-8055-4a68-a463-00777506795f" providerId="ADAL" clId="{4E98398C-C2B1-4593-8AB5-8A66DF867B70}" dt="2021-12-09T18:35:59.541" v="164" actId="1076"/>
        <pc:sldMkLst>
          <pc:docMk/>
          <pc:sldMk cId="2161233663" sldId="485"/>
        </pc:sldMkLst>
        <pc:spChg chg="mod">
          <ac:chgData name="Gé Verbeek" userId="20d2065d-8055-4a68-a463-00777506795f" providerId="ADAL" clId="{4E98398C-C2B1-4593-8AB5-8A66DF867B70}" dt="2021-12-09T18:35:56.735" v="163" actId="14100"/>
          <ac:spMkLst>
            <pc:docMk/>
            <pc:sldMk cId="2161233663" sldId="485"/>
            <ac:spMk id="8195" creationId="{B15BFFA5-96D3-43B0-8DCF-277C11C58649}"/>
          </ac:spMkLst>
        </pc:spChg>
        <pc:picChg chg="mod">
          <ac:chgData name="Gé Verbeek" userId="20d2065d-8055-4a68-a463-00777506795f" providerId="ADAL" clId="{4E98398C-C2B1-4593-8AB5-8A66DF867B70}" dt="2021-12-09T18:35:59.541" v="164" actId="1076"/>
          <ac:picMkLst>
            <pc:docMk/>
            <pc:sldMk cId="2161233663" sldId="485"/>
            <ac:picMk id="10245" creationId="{7C5D6633-2E58-42A2-B77D-B228FECD3DA3}"/>
          </ac:picMkLst>
        </pc:picChg>
      </pc:sldChg>
      <pc:sldChg chg="modSp">
        <pc:chgData name="Gé Verbeek" userId="20d2065d-8055-4a68-a463-00777506795f" providerId="ADAL" clId="{4E98398C-C2B1-4593-8AB5-8A66DF867B70}" dt="2021-12-09T18:36:17.127" v="165" actId="14100"/>
        <pc:sldMkLst>
          <pc:docMk/>
          <pc:sldMk cId="451238270" sldId="487"/>
        </pc:sldMkLst>
        <pc:spChg chg="mod">
          <ac:chgData name="Gé Verbeek" userId="20d2065d-8055-4a68-a463-00777506795f" providerId="ADAL" clId="{4E98398C-C2B1-4593-8AB5-8A66DF867B70}" dt="2021-12-09T18:36:17.127" v="165" actId="14100"/>
          <ac:spMkLst>
            <pc:docMk/>
            <pc:sldMk cId="451238270" sldId="487"/>
            <ac:spMk id="4" creationId="{CEAC459D-93CD-4E48-894D-8DFF3A03C891}"/>
          </ac:spMkLst>
        </pc:spChg>
      </pc:sldChg>
      <pc:sldChg chg="modSp">
        <pc:chgData name="Gé Verbeek" userId="20d2065d-8055-4a68-a463-00777506795f" providerId="ADAL" clId="{4E98398C-C2B1-4593-8AB5-8A66DF867B70}" dt="2021-12-07T18:41:43.654" v="153" actId="255"/>
        <pc:sldMkLst>
          <pc:docMk/>
          <pc:sldMk cId="3825970706" sldId="493"/>
        </pc:sldMkLst>
        <pc:spChg chg="mod">
          <ac:chgData name="Gé Verbeek" userId="20d2065d-8055-4a68-a463-00777506795f" providerId="ADAL" clId="{4E98398C-C2B1-4593-8AB5-8A66DF867B70}" dt="2021-12-07T18:41:43.654" v="153" actId="255"/>
          <ac:spMkLst>
            <pc:docMk/>
            <pc:sldMk cId="3825970706" sldId="493"/>
            <ac:spMk id="10242" creationId="{A7CE8F69-27AC-43A5-B224-69718C6ADF09}"/>
          </ac:spMkLst>
        </pc:spChg>
      </pc:sldChg>
    </pc:docChg>
  </pc:docChgLst>
  <pc:docChgLst>
    <pc:chgData name="Gé Verbeek" userId="20d2065d-8055-4a68-a463-00777506795f" providerId="ADAL" clId="{77E9A9CA-29C3-4DCE-80D4-7C93A6CB7E43}"/>
    <pc:docChg chg="custSel addSld delSld modSld">
      <pc:chgData name="Gé Verbeek" userId="20d2065d-8055-4a68-a463-00777506795f" providerId="ADAL" clId="{77E9A9CA-29C3-4DCE-80D4-7C93A6CB7E43}" dt="2024-03-08T07:59:47.587" v="351" actId="1076"/>
      <pc:docMkLst>
        <pc:docMk/>
      </pc:docMkLst>
      <pc:sldChg chg="modSp">
        <pc:chgData name="Gé Verbeek" userId="20d2065d-8055-4a68-a463-00777506795f" providerId="ADAL" clId="{77E9A9CA-29C3-4DCE-80D4-7C93A6CB7E43}" dt="2024-03-08T07:48:58.075" v="7" actId="6549"/>
        <pc:sldMkLst>
          <pc:docMk/>
          <pc:sldMk cId="1181147906" sldId="271"/>
        </pc:sldMkLst>
        <pc:spChg chg="mod">
          <ac:chgData name="Gé Verbeek" userId="20d2065d-8055-4a68-a463-00777506795f" providerId="ADAL" clId="{77E9A9CA-29C3-4DCE-80D4-7C93A6CB7E43}" dt="2024-03-08T07:48:58.075" v="7" actId="6549"/>
          <ac:spMkLst>
            <pc:docMk/>
            <pc:sldMk cId="1181147906" sldId="271"/>
            <ac:spMk id="3" creationId="{00000000-0000-0000-0000-000000000000}"/>
          </ac:spMkLst>
        </pc:spChg>
      </pc:sldChg>
      <pc:sldChg chg="del">
        <pc:chgData name="Gé Verbeek" userId="20d2065d-8055-4a68-a463-00777506795f" providerId="ADAL" clId="{77E9A9CA-29C3-4DCE-80D4-7C93A6CB7E43}" dt="2024-03-08T07:47:56.280" v="5" actId="47"/>
        <pc:sldMkLst>
          <pc:docMk/>
          <pc:sldMk cId="2363639458" sldId="302"/>
        </pc:sldMkLst>
      </pc:sldChg>
      <pc:sldChg chg="modSp mod">
        <pc:chgData name="Gé Verbeek" userId="20d2065d-8055-4a68-a463-00777506795f" providerId="ADAL" clId="{77E9A9CA-29C3-4DCE-80D4-7C93A6CB7E43}" dt="2024-03-08T07:47:46.967" v="4" actId="20577"/>
        <pc:sldMkLst>
          <pc:docMk/>
          <pc:sldMk cId="2852106234" sldId="387"/>
        </pc:sldMkLst>
        <pc:spChg chg="mod">
          <ac:chgData name="Gé Verbeek" userId="20d2065d-8055-4a68-a463-00777506795f" providerId="ADAL" clId="{77E9A9CA-29C3-4DCE-80D4-7C93A6CB7E43}" dt="2024-03-08T07:47:46.967" v="4" actId="20577"/>
          <ac:spMkLst>
            <pc:docMk/>
            <pc:sldMk cId="2852106234" sldId="387"/>
            <ac:spMk id="4" creationId="{BE5E9AAC-8AFC-4CA9-B89F-13D11A0216BE}"/>
          </ac:spMkLst>
        </pc:spChg>
      </pc:sldChg>
      <pc:sldChg chg="delSp mod">
        <pc:chgData name="Gé Verbeek" userId="20d2065d-8055-4a68-a463-00777506795f" providerId="ADAL" clId="{77E9A9CA-29C3-4DCE-80D4-7C93A6CB7E43}" dt="2024-03-08T07:48:19.644" v="6" actId="478"/>
        <pc:sldMkLst>
          <pc:docMk/>
          <pc:sldMk cId="1150596357" sldId="483"/>
        </pc:sldMkLst>
        <pc:spChg chg="del">
          <ac:chgData name="Gé Verbeek" userId="20d2065d-8055-4a68-a463-00777506795f" providerId="ADAL" clId="{77E9A9CA-29C3-4DCE-80D4-7C93A6CB7E43}" dt="2024-03-08T07:48:19.644" v="6" actId="478"/>
          <ac:spMkLst>
            <pc:docMk/>
            <pc:sldMk cId="1150596357" sldId="483"/>
            <ac:spMk id="2" creationId="{00000000-0000-0000-0000-000000000000}"/>
          </ac:spMkLst>
        </pc:spChg>
      </pc:sldChg>
      <pc:sldChg chg="del">
        <pc:chgData name="Gé Verbeek" userId="20d2065d-8055-4a68-a463-00777506795f" providerId="ADAL" clId="{77E9A9CA-29C3-4DCE-80D4-7C93A6CB7E43}" dt="2024-03-08T07:50:30.282" v="8" actId="47"/>
        <pc:sldMkLst>
          <pc:docMk/>
          <pc:sldMk cId="3958594543" sldId="497"/>
        </pc:sldMkLst>
      </pc:sldChg>
      <pc:sldChg chg="addSp modSp add mod modAnim">
        <pc:chgData name="Gé Verbeek" userId="20d2065d-8055-4a68-a463-00777506795f" providerId="ADAL" clId="{77E9A9CA-29C3-4DCE-80D4-7C93A6CB7E43}" dt="2024-03-08T07:59:47.587" v="351" actId="1076"/>
        <pc:sldMkLst>
          <pc:docMk/>
          <pc:sldMk cId="1626406400" sldId="499"/>
        </pc:sldMkLst>
        <pc:spChg chg="mod">
          <ac:chgData name="Gé Verbeek" userId="20d2065d-8055-4a68-a463-00777506795f" providerId="ADAL" clId="{77E9A9CA-29C3-4DCE-80D4-7C93A6CB7E43}" dt="2024-03-08T07:52:17.191" v="17" actId="20577"/>
          <ac:spMkLst>
            <pc:docMk/>
            <pc:sldMk cId="1626406400" sldId="499"/>
            <ac:spMk id="2" creationId="{38C1D1AB-5883-8938-1093-2314EF8A0ABD}"/>
          </ac:spMkLst>
        </pc:spChg>
        <pc:spChg chg="mod">
          <ac:chgData name="Gé Verbeek" userId="20d2065d-8055-4a68-a463-00777506795f" providerId="ADAL" clId="{77E9A9CA-29C3-4DCE-80D4-7C93A6CB7E43}" dt="2024-03-08T07:59:36.535" v="347" actId="20577"/>
          <ac:spMkLst>
            <pc:docMk/>
            <pc:sldMk cId="1626406400" sldId="499"/>
            <ac:spMk id="3" creationId="{9FBF8513-160F-2B3B-057C-5A47456CC669}"/>
          </ac:spMkLst>
        </pc:spChg>
        <pc:picChg chg="add mod">
          <ac:chgData name="Gé Verbeek" userId="20d2065d-8055-4a68-a463-00777506795f" providerId="ADAL" clId="{77E9A9CA-29C3-4DCE-80D4-7C93A6CB7E43}" dt="2024-03-08T07:59:47.587" v="351" actId="1076"/>
          <ac:picMkLst>
            <pc:docMk/>
            <pc:sldMk cId="1626406400" sldId="499"/>
            <ac:picMk id="5" creationId="{5F6057D0-7083-738E-BDDE-6F70B772449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1-29T14:09:04.923"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10262-FDCC-4551-9E8E-B41DAC6F40EB}" type="datetimeFigureOut">
              <a:rPr lang="nl-NL" smtClean="0"/>
              <a:t>8-3-2024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8CDF-8E2F-4D9F-8374-07B3FB2753DC}" type="slidenum">
              <a:rPr lang="nl-NL" smtClean="0"/>
              <a:t>‹nr.›</a:t>
            </a:fld>
            <a:endParaRPr lang="nl-NL"/>
          </a:p>
        </p:txBody>
      </p:sp>
    </p:spTree>
    <p:extLst>
      <p:ext uri="{BB962C8B-B14F-4D97-AF65-F5344CB8AC3E}">
        <p14:creationId xmlns:p14="http://schemas.microsoft.com/office/powerpoint/2010/main" val="145684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a:extLst>
              <a:ext uri="{FF2B5EF4-FFF2-40B4-BE49-F238E27FC236}">
                <a16:creationId xmlns:a16="http://schemas.microsoft.com/office/drawing/2014/main" id="{6782A010-0EDE-48F8-968B-B094F3AB51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a:extLst>
              <a:ext uri="{FF2B5EF4-FFF2-40B4-BE49-F238E27FC236}">
                <a16:creationId xmlns:a16="http://schemas.microsoft.com/office/drawing/2014/main" id="{38490A59-E541-458B-84BA-836B38C098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7172" name="Tijdelijke aanduiding voor dianummer 3">
            <a:extLst>
              <a:ext uri="{FF2B5EF4-FFF2-40B4-BE49-F238E27FC236}">
                <a16:creationId xmlns:a16="http://schemas.microsoft.com/office/drawing/2014/main" id="{88FEEB23-2C09-45CC-A383-17574BC627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682BE1-E8F9-4AE9-B792-04C8EA8E6D3F}" type="slidenum">
              <a:rPr lang="nl-NL" altLang="nl-NL" smtClean="0"/>
              <a:pPr/>
              <a:t>17</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a:extLst>
              <a:ext uri="{FF2B5EF4-FFF2-40B4-BE49-F238E27FC236}">
                <a16:creationId xmlns:a16="http://schemas.microsoft.com/office/drawing/2014/main" id="{5B92CCEC-F74D-401C-8110-0F16AA18F9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a:extLst>
              <a:ext uri="{FF2B5EF4-FFF2-40B4-BE49-F238E27FC236}">
                <a16:creationId xmlns:a16="http://schemas.microsoft.com/office/drawing/2014/main" id="{4263430D-4BA0-409F-8A39-6D807AAADC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Dit geld ook voor potplanten ect.</a:t>
            </a:r>
          </a:p>
        </p:txBody>
      </p:sp>
      <p:sp>
        <p:nvSpPr>
          <p:cNvPr id="9220" name="Tijdelijke aanduiding voor dianummer 3">
            <a:extLst>
              <a:ext uri="{FF2B5EF4-FFF2-40B4-BE49-F238E27FC236}">
                <a16:creationId xmlns:a16="http://schemas.microsoft.com/office/drawing/2014/main" id="{3920B0D2-AE82-4F5A-9040-A501C767E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0AF7C2-D0C1-4D13-8A9D-2122470FB69C}" type="slidenum">
              <a:rPr lang="nl-NL" altLang="nl-NL" smtClean="0"/>
              <a:pPr/>
              <a:t>18</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41617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428391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401865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780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47556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174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7707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006093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214979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486762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5435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229924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962730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3136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873671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2797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99194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557708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049872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0698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61151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8-3-2024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50748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0C2A4DF-0FBC-4F54-BC60-F835AA6C692B}" type="datetimeFigureOut">
              <a:rPr lang="nl-NL" smtClean="0"/>
              <a:t>8-3-2024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62154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0C2A4DF-0FBC-4F54-BC60-F835AA6C692B}" type="datetimeFigureOut">
              <a:rPr lang="nl-NL" smtClean="0"/>
              <a:t>8-3-2024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9392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0C2A4DF-0FBC-4F54-BC60-F835AA6C692B}" type="datetimeFigureOut">
              <a:rPr lang="nl-NL" smtClean="0"/>
              <a:t>8-3-2024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22854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2A4DF-0FBC-4F54-BC60-F835AA6C692B}" type="datetimeFigureOut">
              <a:rPr lang="nl-NL" smtClean="0"/>
              <a:t>8-3-2024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65397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70C2A4DF-0FBC-4F54-BC60-F835AA6C692B}" type="datetimeFigureOut">
              <a:rPr lang="nl-NL" smtClean="0"/>
              <a:t>8-3-2024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50497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70C2A4DF-0FBC-4F54-BC60-F835AA6C692B}" type="datetimeFigureOut">
              <a:rPr lang="nl-NL" smtClean="0"/>
              <a:t>8-3-2024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89315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2A4DF-0FBC-4F54-BC60-F835AA6C692B}" type="datetimeFigureOut">
              <a:rPr lang="nl-NL" smtClean="0"/>
              <a:t>8-3-2024</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A643D5F-DB0C-43E2-A445-7F025C185C56}" type="slidenum">
              <a:rPr lang="nl-NL" smtClean="0"/>
              <a:t>‹nr.›</a:t>
            </a:fld>
            <a:endParaRPr lang="nl-NL"/>
          </a:p>
        </p:txBody>
      </p:sp>
    </p:spTree>
    <p:extLst>
      <p:ext uri="{BB962C8B-B14F-4D97-AF65-F5344CB8AC3E}">
        <p14:creationId xmlns:p14="http://schemas.microsoft.com/office/powerpoint/2010/main" val="26813508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92573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hnt.letsgrow.com/psychro" TargetMode="External"/><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 y="0"/>
            <a:ext cx="92300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nl-NL" dirty="0"/>
              <a:t>Klimaat</a:t>
            </a:r>
          </a:p>
        </p:txBody>
      </p:sp>
      <p:sp>
        <p:nvSpPr>
          <p:cNvPr id="3" name="Ondertitel 2"/>
          <p:cNvSpPr>
            <a:spLocks noGrp="1"/>
          </p:cNvSpPr>
          <p:nvPr>
            <p:ph type="subTitle" idx="1"/>
          </p:nvPr>
        </p:nvSpPr>
        <p:spPr/>
        <p:txBody>
          <a:bodyPr/>
          <a:lstStyle/>
          <a:p>
            <a:r>
              <a:rPr lang="nl-NL" dirty="0"/>
              <a:t>Plantenfysiologie</a:t>
            </a:r>
          </a:p>
          <a:p>
            <a:r>
              <a:rPr lang="nl-NL" dirty="0"/>
              <a:t>Klas 2</a:t>
            </a:r>
          </a:p>
        </p:txBody>
      </p:sp>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585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6777000" cy="692760"/>
          </a:xfrm>
        </p:spPr>
        <p:txBody>
          <a:bodyPr>
            <a:normAutofit/>
          </a:bodyPr>
          <a:lstStyle/>
          <a:p>
            <a:r>
              <a:rPr lang="nl-NL" sz="3000" b="1" dirty="0"/>
              <a:t>Sturen met temperatuur</a:t>
            </a:r>
          </a:p>
        </p:txBody>
      </p:sp>
      <p:sp>
        <p:nvSpPr>
          <p:cNvPr id="3" name="Tijdelijke aanduiding voor inhoud 2"/>
          <p:cNvSpPr>
            <a:spLocks noGrp="1"/>
          </p:cNvSpPr>
          <p:nvPr>
            <p:ph idx="1"/>
          </p:nvPr>
        </p:nvSpPr>
        <p:spPr>
          <a:xfrm>
            <a:off x="611560" y="1728000"/>
            <a:ext cx="6732440" cy="4351338"/>
          </a:xfrm>
        </p:spPr>
        <p:txBody>
          <a:bodyPr>
            <a:normAutofit lnSpcReduction="10000"/>
          </a:bodyPr>
          <a:lstStyle/>
          <a:p>
            <a:pPr marL="285750" indent="-285750"/>
            <a:r>
              <a:rPr lang="nl-NL" sz="2400" dirty="0"/>
              <a:t>Normaal is het overdag warmer dan ’s nachts. In deze situatie maakt de plant het hormoon gibberelline aan. Dat stimuleert de strekkingsgroei. </a:t>
            </a:r>
          </a:p>
          <a:p>
            <a:endParaRPr lang="nl-NL" sz="2400" dirty="0"/>
          </a:p>
          <a:p>
            <a:pPr marL="285750" indent="-285750"/>
            <a:r>
              <a:rPr lang="nl-NL" sz="2400" dirty="0"/>
              <a:t>Als de nachttemperatuur hoger wordt dan de dagtemperatuur, vermindert de productie van gibberelline. Dan remt de groei.</a:t>
            </a:r>
          </a:p>
          <a:p>
            <a:pPr marL="285750" indent="-285750"/>
            <a:endParaRPr lang="nl-NL" sz="2400" dirty="0"/>
          </a:p>
          <a:p>
            <a:pPr marL="285750" indent="-285750"/>
            <a:r>
              <a:rPr lang="nl-NL" sz="2400" dirty="0"/>
              <a:t>Perkplanten kwekers “remmen” hun gewassen met CCC, </a:t>
            </a:r>
            <a:r>
              <a:rPr lang="nl-NL" sz="2400" dirty="0" err="1"/>
              <a:t>Alar</a:t>
            </a:r>
            <a:r>
              <a:rPr lang="nl-NL" sz="2400" dirty="0"/>
              <a:t> of </a:t>
            </a:r>
            <a:r>
              <a:rPr lang="nl-NL" sz="2400" dirty="0" err="1"/>
              <a:t>Bonzi</a:t>
            </a:r>
            <a:r>
              <a:rPr lang="nl-NL" sz="2400" dirty="0"/>
              <a:t>. Deze middelen remmen de aanmaak van gibberelline. </a:t>
            </a:r>
            <a:br>
              <a:rPr lang="nl-NL" sz="2400" dirty="0"/>
            </a:br>
            <a:endParaRPr lang="nl-NL" sz="2400" dirty="0"/>
          </a:p>
          <a:p>
            <a:pPr marL="285750" indent="-285750"/>
            <a:endParaRPr lang="nl-NL" sz="2400" dirty="0"/>
          </a:p>
        </p:txBody>
      </p:sp>
      <p:pic>
        <p:nvPicPr>
          <p:cNvPr id="4" name="Afbeelding 3">
            <a:extLst>
              <a:ext uri="{FF2B5EF4-FFF2-40B4-BE49-F238E27FC236}">
                <a16:creationId xmlns:a16="http://schemas.microsoft.com/office/drawing/2014/main" id="{8B4D1DED-BDCC-4268-BC46-A2B251C39749}"/>
              </a:ext>
            </a:extLst>
          </p:cNvPr>
          <p:cNvPicPr>
            <a:picLocks noChangeAspect="1"/>
          </p:cNvPicPr>
          <p:nvPr/>
        </p:nvPicPr>
        <p:blipFill>
          <a:blip r:embed="rId2"/>
          <a:stretch>
            <a:fillRect/>
          </a:stretch>
        </p:blipFill>
        <p:spPr>
          <a:xfrm>
            <a:off x="5986687" y="116632"/>
            <a:ext cx="2714625" cy="1685925"/>
          </a:xfrm>
          <a:prstGeom prst="rect">
            <a:avLst/>
          </a:prstGeom>
        </p:spPr>
      </p:pic>
    </p:spTree>
    <p:extLst>
      <p:ext uri="{BB962C8B-B14F-4D97-AF65-F5344CB8AC3E}">
        <p14:creationId xmlns:p14="http://schemas.microsoft.com/office/powerpoint/2010/main" val="2146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052736"/>
            <a:ext cx="6777000" cy="4968552"/>
          </a:xfrm>
        </p:spPr>
        <p:txBody>
          <a:bodyPr>
            <a:noAutofit/>
          </a:bodyPr>
          <a:lstStyle/>
          <a:p>
            <a:pPr marL="285750" indent="-285750"/>
            <a:r>
              <a:rPr lang="nl-NL" sz="2400" dirty="0"/>
              <a:t>Het verschil tussen dag- en nachttemperatuur heet DIF, deze DIF bepaalt de groei.</a:t>
            </a:r>
          </a:p>
          <a:p>
            <a:endParaRPr lang="nl-NL" sz="2400" dirty="0"/>
          </a:p>
          <a:p>
            <a:pPr marL="285750" indent="-285750"/>
            <a:r>
              <a:rPr lang="nl-NL" sz="2400" dirty="0"/>
              <a:t>Bij een jong gewas is strekkingsgroei gewenst. Dan moet je dus een positieve DIF hebben (temperatuur overdag hoger dan ’s nachts). </a:t>
            </a:r>
          </a:p>
          <a:p>
            <a:pPr marL="285750" indent="-285750"/>
            <a:endParaRPr lang="nl-NL" sz="2400" dirty="0"/>
          </a:p>
          <a:p>
            <a:pPr marL="285750" indent="-285750"/>
            <a:r>
              <a:rPr lang="nl-NL" sz="2400" dirty="0"/>
              <a:t>Bij sommige gewassen kan de teler een negatieve DIF (nachttemperatuur hoger dan dagtemperatuur) gebruiken om de lengtegroei te remmen. Dat is bijvoorbeeld nuttig bij compacte pot en perkplanten. Het kan chemische groeiremmers deels vervangen. </a:t>
            </a:r>
          </a:p>
        </p:txBody>
      </p:sp>
    </p:spTree>
    <p:extLst>
      <p:ext uri="{BB962C8B-B14F-4D97-AF65-F5344CB8AC3E}">
        <p14:creationId xmlns:p14="http://schemas.microsoft.com/office/powerpoint/2010/main" val="24403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6777000" cy="620752"/>
          </a:xfrm>
        </p:spPr>
        <p:txBody>
          <a:bodyPr>
            <a:normAutofit/>
          </a:bodyPr>
          <a:lstStyle/>
          <a:p>
            <a:r>
              <a:rPr lang="nl-NL" sz="3000" dirty="0" err="1"/>
              <a:t>Kouval</a:t>
            </a:r>
            <a:endParaRPr lang="nl-NL" sz="3000" dirty="0"/>
          </a:p>
        </p:txBody>
      </p:sp>
      <p:sp>
        <p:nvSpPr>
          <p:cNvPr id="3" name="Tijdelijke aanduiding voor inhoud 2"/>
          <p:cNvSpPr>
            <a:spLocks noGrp="1"/>
          </p:cNvSpPr>
          <p:nvPr>
            <p:ph idx="1"/>
          </p:nvPr>
        </p:nvSpPr>
        <p:spPr>
          <a:xfrm>
            <a:off x="755576" y="1772816"/>
            <a:ext cx="6408712" cy="4351338"/>
          </a:xfrm>
        </p:spPr>
        <p:txBody>
          <a:bodyPr>
            <a:normAutofit fontScale="92500" lnSpcReduction="20000"/>
          </a:bodyPr>
          <a:lstStyle/>
          <a:p>
            <a:pPr indent="0">
              <a:buNone/>
            </a:pPr>
            <a:r>
              <a:rPr lang="nl-NL" sz="2400" dirty="0"/>
              <a:t>Vaak vindt de strekkingsgroei aan het begin van de dag plaats. De plant is dan erg gevoelig voor de temperatuur. </a:t>
            </a:r>
          </a:p>
          <a:p>
            <a:pPr indent="0">
              <a:buNone/>
            </a:pPr>
            <a:endParaRPr lang="nl-NL" sz="2400" dirty="0"/>
          </a:p>
          <a:p>
            <a:pPr indent="0">
              <a:buNone/>
            </a:pPr>
            <a:r>
              <a:rPr lang="nl-NL" sz="2400" dirty="0"/>
              <a:t>Door bij het aanbreken van de dag de temperatuur een aantal uren te verlagen, kan de lengtegroei geremd worden. </a:t>
            </a:r>
          </a:p>
          <a:p>
            <a:pPr indent="0">
              <a:buNone/>
            </a:pPr>
            <a:endParaRPr lang="nl-NL" sz="2400" dirty="0"/>
          </a:p>
          <a:p>
            <a:pPr indent="0">
              <a:buNone/>
            </a:pPr>
            <a:r>
              <a:rPr lang="nl-NL" sz="2400" dirty="0"/>
              <a:t>Zo’n tijdelijke temperatuurverlaging heet een </a:t>
            </a:r>
            <a:r>
              <a:rPr lang="nl-NL" sz="2400" dirty="0" err="1"/>
              <a:t>kouval</a:t>
            </a:r>
            <a:r>
              <a:rPr lang="nl-NL" sz="2400" dirty="0"/>
              <a:t>. </a:t>
            </a:r>
          </a:p>
          <a:p>
            <a:pPr indent="0">
              <a:buNone/>
            </a:pPr>
            <a:endParaRPr lang="nl-NL" sz="2400" dirty="0"/>
          </a:p>
          <a:p>
            <a:pPr indent="0">
              <a:buNone/>
            </a:pPr>
            <a:r>
              <a:rPr lang="nl-NL" sz="2400" dirty="0" err="1"/>
              <a:t>Kouval</a:t>
            </a:r>
            <a:r>
              <a:rPr lang="nl-NL" sz="2400" dirty="0"/>
              <a:t> wordt door veel perkplanten kwekers gebruikt</a:t>
            </a:r>
          </a:p>
          <a:p>
            <a:pPr indent="0">
              <a:buNone/>
            </a:pPr>
            <a:endParaRPr lang="nl-NL" dirty="0"/>
          </a:p>
          <a:p>
            <a:pPr indent="0">
              <a:buNone/>
            </a:pPr>
            <a:r>
              <a:rPr lang="nl-NL" dirty="0"/>
              <a:t>.</a:t>
            </a:r>
          </a:p>
        </p:txBody>
      </p:sp>
    </p:spTree>
    <p:extLst>
      <p:ext uri="{BB962C8B-B14F-4D97-AF65-F5344CB8AC3E}">
        <p14:creationId xmlns:p14="http://schemas.microsoft.com/office/powerpoint/2010/main" val="13262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6777000" cy="620752"/>
          </a:xfrm>
        </p:spPr>
        <p:txBody>
          <a:bodyPr>
            <a:normAutofit/>
          </a:bodyPr>
          <a:lstStyle/>
          <a:p>
            <a:r>
              <a:rPr lang="nl-NL" sz="3000" dirty="0" err="1"/>
              <a:t>Kouval</a:t>
            </a:r>
            <a:endParaRPr lang="nl-NL" sz="3000" dirty="0"/>
          </a:p>
        </p:txBody>
      </p:sp>
      <p:sp>
        <p:nvSpPr>
          <p:cNvPr id="3" name="Tijdelijke aanduiding voor inhoud 2"/>
          <p:cNvSpPr>
            <a:spLocks noGrp="1"/>
          </p:cNvSpPr>
          <p:nvPr>
            <p:ph idx="1"/>
          </p:nvPr>
        </p:nvSpPr>
        <p:spPr>
          <a:xfrm>
            <a:off x="755576" y="1772816"/>
            <a:ext cx="6777000" cy="4351338"/>
          </a:xfrm>
        </p:spPr>
        <p:txBody>
          <a:bodyPr>
            <a:normAutofit/>
          </a:bodyPr>
          <a:lstStyle/>
          <a:p>
            <a:pPr indent="0">
              <a:buNone/>
            </a:pPr>
            <a:r>
              <a:rPr lang="nl-NL" sz="2400" dirty="0"/>
              <a:t>Bij een </a:t>
            </a:r>
            <a:r>
              <a:rPr lang="nl-NL" sz="2400" dirty="0" err="1"/>
              <a:t>kouval</a:t>
            </a:r>
            <a:r>
              <a:rPr lang="nl-NL" sz="2400" dirty="0"/>
              <a:t> laat men in de vroege ochtend de kastemperatuur snel een flink aantal (5 - 10) graden zakken door het scherm in één keer open te trekken en/of de luchtramen open te zetten.</a:t>
            </a:r>
          </a:p>
          <a:p>
            <a:pPr indent="0">
              <a:buNone/>
            </a:pPr>
            <a:endParaRPr lang="nl-NL" sz="2400" dirty="0"/>
          </a:p>
          <a:p>
            <a:pPr indent="0">
              <a:buNone/>
            </a:pPr>
            <a:endParaRPr lang="nl-NL" sz="2400" dirty="0"/>
          </a:p>
          <a:p>
            <a:pPr indent="0">
              <a:buNone/>
            </a:pPr>
            <a:r>
              <a:rPr lang="nl-NL" sz="2400" dirty="0"/>
              <a:t>Deze verlaagde temperatuur wordt vervolgens enkele uren aangehouden waarna men de temperatuur weer op laat lopen tot </a:t>
            </a:r>
            <a:r>
              <a:rPr lang="nl-NL" sz="2400" dirty="0" err="1"/>
              <a:t>dagniveau</a:t>
            </a:r>
            <a:r>
              <a:rPr lang="nl-NL" sz="2400" dirty="0"/>
              <a:t>.</a:t>
            </a:r>
          </a:p>
        </p:txBody>
      </p:sp>
    </p:spTree>
    <p:extLst>
      <p:ext uri="{BB962C8B-B14F-4D97-AF65-F5344CB8AC3E}">
        <p14:creationId xmlns:p14="http://schemas.microsoft.com/office/powerpoint/2010/main" val="16727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6777000" cy="620752"/>
          </a:xfrm>
        </p:spPr>
        <p:txBody>
          <a:bodyPr>
            <a:normAutofit/>
          </a:bodyPr>
          <a:lstStyle/>
          <a:p>
            <a:r>
              <a:rPr lang="nl-NL" sz="3000" dirty="0" err="1"/>
              <a:t>Kouval</a:t>
            </a:r>
            <a:endParaRPr lang="nl-NL" sz="3000" dirty="0"/>
          </a:p>
        </p:txBody>
      </p:sp>
      <p:sp>
        <p:nvSpPr>
          <p:cNvPr id="6" name="Tekstvak 5">
            <a:extLst>
              <a:ext uri="{FF2B5EF4-FFF2-40B4-BE49-F238E27FC236}">
                <a16:creationId xmlns:a16="http://schemas.microsoft.com/office/drawing/2014/main" id="{3DCF051A-85A4-4DEC-8847-D50FE05B49B9}"/>
              </a:ext>
            </a:extLst>
          </p:cNvPr>
          <p:cNvSpPr txBox="1"/>
          <p:nvPr/>
        </p:nvSpPr>
        <p:spPr>
          <a:xfrm>
            <a:off x="683568" y="1412776"/>
            <a:ext cx="4968552" cy="369332"/>
          </a:xfrm>
          <a:prstGeom prst="rect">
            <a:avLst/>
          </a:prstGeom>
          <a:noFill/>
        </p:spPr>
        <p:txBody>
          <a:bodyPr wrap="square" rtlCol="0">
            <a:spAutoFit/>
          </a:bodyPr>
          <a:lstStyle/>
          <a:p>
            <a:r>
              <a:rPr lang="nl-NL" dirty="0"/>
              <a:t>In grafiekvorm ziet het er dan zo uit</a:t>
            </a:r>
          </a:p>
        </p:txBody>
      </p:sp>
      <p:pic>
        <p:nvPicPr>
          <p:cNvPr id="9" name="Tijdelijke aanduiding voor inhoud 8">
            <a:extLst>
              <a:ext uri="{FF2B5EF4-FFF2-40B4-BE49-F238E27FC236}">
                <a16:creationId xmlns:a16="http://schemas.microsoft.com/office/drawing/2014/main" id="{5EFD1A58-CEEA-440E-9AB2-2179DA367BD0}"/>
              </a:ext>
            </a:extLst>
          </p:cNvPr>
          <p:cNvPicPr>
            <a:picLocks noGrp="1" noChangeAspect="1"/>
          </p:cNvPicPr>
          <p:nvPr>
            <p:ph idx="1"/>
          </p:nvPr>
        </p:nvPicPr>
        <p:blipFill>
          <a:blip r:embed="rId2"/>
          <a:stretch>
            <a:fillRect/>
          </a:stretch>
        </p:blipFill>
        <p:spPr>
          <a:xfrm>
            <a:off x="827584" y="2492896"/>
            <a:ext cx="5130774" cy="3083923"/>
          </a:xfrm>
          <a:prstGeom prst="rect">
            <a:avLst/>
          </a:prstGeom>
        </p:spPr>
      </p:pic>
    </p:spTree>
    <p:extLst>
      <p:ext uri="{BB962C8B-B14F-4D97-AF65-F5344CB8AC3E}">
        <p14:creationId xmlns:p14="http://schemas.microsoft.com/office/powerpoint/2010/main" val="134144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33727" y="620688"/>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2146742"/>
          </a:xfrm>
          <a:prstGeom prst="rect">
            <a:avLst/>
          </a:prstGeom>
          <a:noFill/>
        </p:spPr>
        <p:txBody>
          <a:bodyPr wrap="square" rtlCol="0">
            <a:spAutoFit/>
          </a:bodyPr>
          <a:lstStyle/>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Meet de hoogte van de plant van de diverse proeven en bereken de lengtegroei per week</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Schrijf dit op in het Excelbestand</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Maak een foto van de 0-proef naast een plant van de praktijkproef en beschrijf de verschillen.</a:t>
            </a:r>
          </a:p>
          <a:p>
            <a:pPr marL="214313" indent="-214313">
              <a:buFont typeface="Arial" panose="020B0604020202020204" pitchFamily="34" charset="0"/>
              <a:buChar char="•"/>
            </a:pPr>
            <a:endParaRPr lang="nl-NL" sz="1350"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46841"/>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81128"/>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49914" y="65719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830997"/>
          </a:xfrm>
          <a:prstGeom prst="rect">
            <a:avLst/>
          </a:prstGeom>
          <a:noFill/>
        </p:spPr>
        <p:txBody>
          <a:bodyPr wrap="square" rtlCol="0">
            <a:spAutoFit/>
          </a:bodyPr>
          <a:lstStyle/>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Meet bij alle plekken de temperatuur en noteer dit op het invulformulier</a:t>
            </a:r>
            <a:endParaRPr lang="nl-NL" sz="1350" dirty="0">
              <a:latin typeface="Calibri" panose="020F0502020204030204" pitchFamily="34" charset="0"/>
              <a:cs typeface="Calibri" panose="020F0502020204030204" pitchFamily="34" charset="0"/>
            </a:endParaRPr>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46841"/>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81128"/>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4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1132D880-4897-45BD-8F80-5A4FA497D02F}"/>
              </a:ext>
            </a:extLst>
          </p:cNvPr>
          <p:cNvSpPr>
            <a:spLocks noGrp="1" noChangeArrowheads="1"/>
          </p:cNvSpPr>
          <p:nvPr>
            <p:ph type="title"/>
          </p:nvPr>
        </p:nvSpPr>
        <p:spPr>
          <a:xfrm>
            <a:off x="755576" y="764704"/>
            <a:ext cx="6410747" cy="810000"/>
          </a:xfrm>
        </p:spPr>
        <p:txBody>
          <a:bodyPr>
            <a:normAutofit/>
          </a:bodyPr>
          <a:lstStyle/>
          <a:p>
            <a:pPr eaLnBrk="1" hangingPunct="1"/>
            <a:r>
              <a:rPr lang="nl-NL" altLang="nl-NL" sz="3000" b="1" dirty="0"/>
              <a:t>Kweken van gewassen</a:t>
            </a:r>
          </a:p>
        </p:txBody>
      </p:sp>
      <p:sp>
        <p:nvSpPr>
          <p:cNvPr id="6147" name="Tijdelijke aanduiding voor inhoud 2">
            <a:extLst>
              <a:ext uri="{FF2B5EF4-FFF2-40B4-BE49-F238E27FC236}">
                <a16:creationId xmlns:a16="http://schemas.microsoft.com/office/drawing/2014/main" id="{D50E2F6A-9787-40F0-80CF-CD7E9E4D2308}"/>
              </a:ext>
            </a:extLst>
          </p:cNvPr>
          <p:cNvSpPr>
            <a:spLocks noGrp="1" noChangeArrowheads="1"/>
          </p:cNvSpPr>
          <p:nvPr>
            <p:ph idx="1"/>
          </p:nvPr>
        </p:nvSpPr>
        <p:spPr>
          <a:xfrm>
            <a:off x="779857" y="1574704"/>
            <a:ext cx="6592688" cy="2757488"/>
          </a:xfrm>
        </p:spPr>
        <p:txBody>
          <a:bodyPr>
            <a:noAutofit/>
          </a:bodyPr>
          <a:lstStyle/>
          <a:p>
            <a:pPr indent="0">
              <a:buNone/>
            </a:pPr>
            <a:r>
              <a:rPr lang="nl-NL" altLang="nl-NL" sz="2400" dirty="0"/>
              <a:t>Het kweken van planten en telen van gewassen is van oudsher gebaseerd op plantkundige kennis en - waar deze kennis tekortschiet - op gevoel en ervaring, ook wel aangeduid met ‘groene vingers’.</a:t>
            </a:r>
          </a:p>
          <a:p>
            <a:pPr indent="0">
              <a:buNone/>
            </a:pPr>
            <a:endParaRPr lang="nl-NL" altLang="nl-NL" sz="2400" dirty="0"/>
          </a:p>
          <a:p>
            <a:pPr indent="0">
              <a:buNone/>
            </a:pPr>
            <a:r>
              <a:rPr lang="nl-NL" altLang="nl-NL" sz="2400" dirty="0"/>
              <a:t>Daarbij wordt bij de groente teelt voornamelijk uitgegaan met het generatief en het vegetatief kweken.</a:t>
            </a:r>
          </a:p>
        </p:txBody>
      </p:sp>
      <p:pic>
        <p:nvPicPr>
          <p:cNvPr id="6149" name="Afbeelding 1">
            <a:extLst>
              <a:ext uri="{FF2B5EF4-FFF2-40B4-BE49-F238E27FC236}">
                <a16:creationId xmlns:a16="http://schemas.microsoft.com/office/drawing/2014/main" id="{9F81D8A2-2295-433B-B9D8-021353FA17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959028"/>
            <a:ext cx="2331244"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9" descr="Image result for nieuwe kas">
            <a:extLst>
              <a:ext uri="{FF2B5EF4-FFF2-40B4-BE49-F238E27FC236}">
                <a16:creationId xmlns:a16="http://schemas.microsoft.com/office/drawing/2014/main" id="{96ED1BEF-D975-461B-8155-80A1DFB1CF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167" y="4967958"/>
            <a:ext cx="3074194"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1000"/>
                                        <p:tgtEl>
                                          <p:spTgt spid="6149"/>
                                        </p:tgtEl>
                                      </p:cBhvr>
                                    </p:animEffect>
                                    <p:anim calcmode="lin" valueType="num">
                                      <p:cBhvr>
                                        <p:cTn id="13" dur="1000" fill="hold"/>
                                        <p:tgtEl>
                                          <p:spTgt spid="6149"/>
                                        </p:tgtEl>
                                        <p:attrNameLst>
                                          <p:attrName>ppt_x</p:attrName>
                                        </p:attrNameLst>
                                      </p:cBhvr>
                                      <p:tavLst>
                                        <p:tav tm="0">
                                          <p:val>
                                            <p:strVal val="#ppt_x"/>
                                          </p:val>
                                        </p:tav>
                                        <p:tav tm="100000">
                                          <p:val>
                                            <p:strVal val="#ppt_x"/>
                                          </p:val>
                                        </p:tav>
                                      </p:tavLst>
                                    </p:anim>
                                    <p:anim calcmode="lin" valueType="num">
                                      <p:cBhvr>
                                        <p:cTn id="14" dur="1000" fill="hold"/>
                                        <p:tgtEl>
                                          <p:spTgt spid="614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1000"/>
                                        <p:tgtEl>
                                          <p:spTgt spid="6150"/>
                                        </p:tgtEl>
                                      </p:cBhvr>
                                    </p:animEffect>
                                    <p:anim calcmode="lin" valueType="num">
                                      <p:cBhvr>
                                        <p:cTn id="18" dur="1000" fill="hold"/>
                                        <p:tgtEl>
                                          <p:spTgt spid="6150"/>
                                        </p:tgtEl>
                                        <p:attrNameLst>
                                          <p:attrName>ppt_x</p:attrName>
                                        </p:attrNameLst>
                                      </p:cBhvr>
                                      <p:tavLst>
                                        <p:tav tm="0">
                                          <p:val>
                                            <p:strVal val="#ppt_x"/>
                                          </p:val>
                                        </p:tav>
                                        <p:tav tm="100000">
                                          <p:val>
                                            <p:strVal val="#ppt_x"/>
                                          </p:val>
                                        </p:tav>
                                      </p:tavLst>
                                    </p:anim>
                                    <p:anim calcmode="lin" valueType="num">
                                      <p:cBhvr>
                                        <p:cTn id="1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Effect transition="in" filter="fade">
                                      <p:cBhvr>
                                        <p:cTn id="24" dur="1000"/>
                                        <p:tgtEl>
                                          <p:spTgt spid="6147">
                                            <p:txEl>
                                              <p:pRg st="2" end="2"/>
                                            </p:txEl>
                                          </p:spTgt>
                                        </p:tgtEl>
                                      </p:cBhvr>
                                    </p:animEffect>
                                    <p:anim calcmode="lin" valueType="num">
                                      <p:cBhvr>
                                        <p:cTn id="25"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1B38614D-FBFF-4AF1-9957-AB1931E6E98C}"/>
              </a:ext>
            </a:extLst>
          </p:cNvPr>
          <p:cNvSpPr>
            <a:spLocks noGrp="1" noChangeArrowheads="1"/>
          </p:cNvSpPr>
          <p:nvPr>
            <p:ph type="title"/>
          </p:nvPr>
        </p:nvSpPr>
        <p:spPr>
          <a:xfrm>
            <a:off x="827584" y="836712"/>
            <a:ext cx="6439027" cy="810000"/>
          </a:xfrm>
        </p:spPr>
        <p:txBody>
          <a:bodyPr>
            <a:normAutofit/>
          </a:bodyPr>
          <a:lstStyle/>
          <a:p>
            <a:pPr eaLnBrk="1" hangingPunct="1"/>
            <a:r>
              <a:rPr lang="nl-NL" altLang="nl-NL" sz="3000" b="1" dirty="0"/>
              <a:t>Vegetatief gewas</a:t>
            </a:r>
          </a:p>
        </p:txBody>
      </p:sp>
      <p:sp>
        <p:nvSpPr>
          <p:cNvPr id="7171" name="Tijdelijke aanduiding voor inhoud 2">
            <a:extLst>
              <a:ext uri="{FF2B5EF4-FFF2-40B4-BE49-F238E27FC236}">
                <a16:creationId xmlns:a16="http://schemas.microsoft.com/office/drawing/2014/main" id="{BD8394ED-A720-4959-8E14-F932EAF56C20}"/>
              </a:ext>
            </a:extLst>
          </p:cNvPr>
          <p:cNvSpPr>
            <a:spLocks noGrp="1" noChangeArrowheads="1"/>
          </p:cNvSpPr>
          <p:nvPr>
            <p:ph idx="1"/>
          </p:nvPr>
        </p:nvSpPr>
        <p:spPr>
          <a:xfrm>
            <a:off x="982745" y="2226468"/>
            <a:ext cx="6613443" cy="4370883"/>
          </a:xfrm>
        </p:spPr>
        <p:txBody>
          <a:bodyPr>
            <a:noAutofit/>
          </a:bodyPr>
          <a:lstStyle/>
          <a:p>
            <a:pPr>
              <a:buFont typeface="Wingdings" panose="05000000000000000000" pitchFamily="2" charset="2"/>
              <a:buChar char="Ø"/>
              <a:defRPr/>
            </a:pPr>
            <a:r>
              <a:rPr lang="nl-NL" altLang="nl-NL" sz="2400" dirty="0"/>
              <a:t>Dikke kop</a:t>
            </a:r>
          </a:p>
          <a:p>
            <a:pPr>
              <a:buFont typeface="Wingdings" panose="05000000000000000000" pitchFamily="2" charset="2"/>
              <a:buChar char="Ø"/>
              <a:defRPr/>
            </a:pPr>
            <a:endParaRPr lang="nl-NL" altLang="nl-NL" sz="2400" dirty="0"/>
          </a:p>
          <a:p>
            <a:pPr>
              <a:buFont typeface="Wingdings" panose="05000000000000000000" pitchFamily="2" charset="2"/>
              <a:buChar char="Ø"/>
              <a:defRPr/>
            </a:pPr>
            <a:r>
              <a:rPr lang="nl-NL" altLang="nl-NL" sz="2400" dirty="0"/>
              <a:t>Veel afstand tussen kop en 1</a:t>
            </a:r>
            <a:r>
              <a:rPr lang="nl-NL" altLang="nl-NL" sz="2400" baseline="30000" dirty="0"/>
              <a:t>e</a:t>
            </a:r>
            <a:r>
              <a:rPr lang="nl-NL" altLang="nl-NL" sz="2400" dirty="0"/>
              <a:t> bloem</a:t>
            </a:r>
          </a:p>
          <a:p>
            <a:pPr>
              <a:buFont typeface="Wingdings" panose="05000000000000000000" pitchFamily="2" charset="2"/>
              <a:buChar char="Ø"/>
              <a:defRPr/>
            </a:pPr>
            <a:endParaRPr lang="nl-NL" altLang="nl-NL" sz="2400" dirty="0"/>
          </a:p>
          <a:p>
            <a:pPr>
              <a:buFont typeface="Wingdings" panose="05000000000000000000" pitchFamily="2" charset="2"/>
              <a:buChar char="Ø"/>
              <a:defRPr/>
            </a:pPr>
            <a:r>
              <a:rPr lang="nl-NL" altLang="nl-NL" sz="2400" dirty="0"/>
              <a:t>Stevige trossteel</a:t>
            </a:r>
          </a:p>
          <a:p>
            <a:pPr>
              <a:buFont typeface="Wingdings" panose="05000000000000000000" pitchFamily="2" charset="2"/>
              <a:buChar char="Ø"/>
              <a:defRPr/>
            </a:pPr>
            <a:endParaRPr lang="nl-NL" altLang="nl-NL" sz="2400" dirty="0"/>
          </a:p>
          <a:p>
            <a:pPr>
              <a:buFont typeface="Wingdings" panose="05000000000000000000" pitchFamily="2" charset="2"/>
              <a:buChar char="Ø"/>
              <a:defRPr/>
            </a:pPr>
            <a:r>
              <a:rPr lang="nl-NL" altLang="nl-NL" sz="2400" dirty="0"/>
              <a:t>Veel en groot blad</a:t>
            </a:r>
          </a:p>
          <a:p>
            <a:pPr>
              <a:buFont typeface="Wingdings" panose="05000000000000000000" pitchFamily="2" charset="2"/>
              <a:buChar char="Ø"/>
              <a:defRPr/>
            </a:pPr>
            <a:endParaRPr lang="nl-NL" altLang="nl-NL" sz="2400" dirty="0"/>
          </a:p>
          <a:p>
            <a:pPr>
              <a:buFont typeface="Wingdings" panose="05000000000000000000" pitchFamily="2" charset="2"/>
              <a:buChar char="Ø"/>
              <a:defRPr/>
            </a:pPr>
            <a:r>
              <a:rPr lang="nl-NL" altLang="nl-NL" sz="2400" dirty="0"/>
              <a:t>Veel vruchten(hoge plantbelasting)</a:t>
            </a:r>
          </a:p>
          <a:p>
            <a:pPr indent="0">
              <a:buNone/>
              <a:defRPr/>
            </a:pPr>
            <a:r>
              <a:rPr lang="nl-NL" altLang="nl-NL" sz="2400" dirty="0"/>
              <a:t> </a:t>
            </a:r>
          </a:p>
          <a:p>
            <a:pPr>
              <a:buFont typeface="Wingdings" panose="05000000000000000000" pitchFamily="2" charset="2"/>
              <a:buChar char="Ø"/>
              <a:defRPr/>
            </a:pPr>
            <a:r>
              <a:rPr lang="nl-NL" altLang="nl-NL" sz="2400" dirty="0"/>
              <a:t>Minder lengte groei</a:t>
            </a:r>
          </a:p>
        </p:txBody>
      </p:sp>
      <p:pic>
        <p:nvPicPr>
          <p:cNvPr id="8197" name="Afbeelding 1">
            <a:extLst>
              <a:ext uri="{FF2B5EF4-FFF2-40B4-BE49-F238E27FC236}">
                <a16:creationId xmlns:a16="http://schemas.microsoft.com/office/drawing/2014/main" id="{0B724FC3-F1ED-47CF-9BEC-C6BFBE2787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818" y="4221088"/>
            <a:ext cx="1567726" cy="209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fade">
                                      <p:cBhvr>
                                        <p:cTn id="35" dur="1000"/>
                                        <p:tgtEl>
                                          <p:spTgt spid="7171">
                                            <p:txEl>
                                              <p:pRg st="8" end="8"/>
                                            </p:txEl>
                                          </p:spTgt>
                                        </p:tgtEl>
                                      </p:cBhvr>
                                    </p:animEffect>
                                    <p:anim calcmode="lin" valueType="num">
                                      <p:cBhvr>
                                        <p:cTn id="36"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10" end="10"/>
                                            </p:txEl>
                                          </p:spTgt>
                                        </p:tgtEl>
                                        <p:attrNameLst>
                                          <p:attrName>style.visibility</p:attrName>
                                        </p:attrNameLst>
                                      </p:cBhvr>
                                      <p:to>
                                        <p:strVal val="visible"/>
                                      </p:to>
                                    </p:set>
                                    <p:animEffect transition="in" filter="fade">
                                      <p:cBhvr>
                                        <p:cTn id="42" dur="1000"/>
                                        <p:tgtEl>
                                          <p:spTgt spid="7171">
                                            <p:txEl>
                                              <p:pRg st="10" end="10"/>
                                            </p:txEl>
                                          </p:spTgt>
                                        </p:tgtEl>
                                      </p:cBhvr>
                                    </p:animEffect>
                                    <p:anim calcmode="lin" valueType="num">
                                      <p:cBhvr>
                                        <p:cTn id="43"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755576" y="585687"/>
            <a:ext cx="6782905" cy="699069"/>
          </a:xfrm>
        </p:spPr>
        <p:txBody>
          <a:bodyPr>
            <a:normAutofit/>
          </a:bodyPr>
          <a:lstStyle/>
          <a:p>
            <a:pPr eaLnBrk="1" hangingPunct="1"/>
            <a:r>
              <a:rPr lang="nl-NL" altLang="nl-NL" sz="3000" b="1" dirty="0"/>
              <a:t>Generatief gewas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813283" y="2125267"/>
            <a:ext cx="6782905" cy="3968029"/>
          </a:xfrm>
        </p:spPr>
        <p:txBody>
          <a:bodyPr>
            <a:normAutofit lnSpcReduction="10000"/>
          </a:bodyPr>
          <a:lstStyle/>
          <a:p>
            <a:pPr>
              <a:buFont typeface="Wingdings" panose="05000000000000000000" pitchFamily="2" charset="2"/>
              <a:buChar char="Ø"/>
              <a:defRPr/>
            </a:pPr>
            <a:r>
              <a:rPr lang="nl-NL" altLang="nl-NL" sz="2400" dirty="0"/>
              <a:t>Dunnere kop</a:t>
            </a:r>
          </a:p>
          <a:p>
            <a:pPr indent="0">
              <a:buNone/>
              <a:defRPr/>
            </a:pPr>
            <a:endParaRPr lang="nl-NL" altLang="nl-NL" sz="2400" dirty="0"/>
          </a:p>
          <a:p>
            <a:pPr>
              <a:buFont typeface="Wingdings" panose="05000000000000000000" pitchFamily="2" charset="2"/>
              <a:buChar char="Ø"/>
              <a:defRPr/>
            </a:pPr>
            <a:r>
              <a:rPr lang="nl-NL" altLang="nl-NL" sz="2400" dirty="0"/>
              <a:t>Kleine afstand tussen kop en 1</a:t>
            </a:r>
            <a:r>
              <a:rPr lang="nl-NL" altLang="nl-NL" sz="2400" baseline="30000" dirty="0"/>
              <a:t>e</a:t>
            </a:r>
            <a:r>
              <a:rPr lang="nl-NL" altLang="nl-NL" sz="2400" dirty="0"/>
              <a:t> bloem</a:t>
            </a:r>
          </a:p>
          <a:p>
            <a:pPr indent="0">
              <a:buNone/>
              <a:defRPr/>
            </a:pPr>
            <a:endParaRPr lang="nl-NL" altLang="nl-NL" sz="2400" dirty="0"/>
          </a:p>
          <a:p>
            <a:pPr>
              <a:buFont typeface="Wingdings" panose="05000000000000000000" pitchFamily="2" charset="2"/>
              <a:buChar char="Ø"/>
              <a:defRPr/>
            </a:pPr>
            <a:r>
              <a:rPr lang="nl-NL" altLang="nl-NL" sz="2400" dirty="0"/>
              <a:t>Dunnere trossteel</a:t>
            </a:r>
          </a:p>
          <a:p>
            <a:pPr indent="0">
              <a:buNone/>
              <a:defRPr/>
            </a:pPr>
            <a:endParaRPr lang="nl-NL" altLang="nl-NL" sz="2400" dirty="0"/>
          </a:p>
          <a:p>
            <a:pPr>
              <a:buFont typeface="Wingdings" panose="05000000000000000000" pitchFamily="2" charset="2"/>
              <a:buChar char="Ø"/>
              <a:defRPr/>
            </a:pPr>
            <a:r>
              <a:rPr lang="nl-NL" altLang="nl-NL" sz="2400" dirty="0"/>
              <a:t>Opener gewas met minder blad</a:t>
            </a:r>
          </a:p>
          <a:p>
            <a:pPr indent="0">
              <a:buNone/>
              <a:defRPr/>
            </a:pPr>
            <a:endParaRPr lang="nl-NL" altLang="nl-NL" sz="2400" dirty="0"/>
          </a:p>
          <a:p>
            <a:pPr>
              <a:buFont typeface="Wingdings" panose="05000000000000000000" pitchFamily="2" charset="2"/>
              <a:buChar char="Ø"/>
              <a:defRPr/>
            </a:pPr>
            <a:r>
              <a:rPr lang="nl-NL" altLang="nl-NL" sz="2400" dirty="0"/>
              <a:t>Minder vruchten (lage plantbelasting)</a:t>
            </a:r>
          </a:p>
          <a:p>
            <a:pPr indent="0">
              <a:buNone/>
              <a:defRPr/>
            </a:pPr>
            <a:endParaRPr lang="nl-NL" altLang="nl-NL" sz="2400" dirty="0"/>
          </a:p>
          <a:p>
            <a:pPr>
              <a:buFont typeface="Wingdings" panose="05000000000000000000" pitchFamily="2" charset="2"/>
              <a:buChar char="Ø"/>
              <a:defRPr/>
            </a:pPr>
            <a:r>
              <a:rPr lang="nl-NL" altLang="nl-NL" sz="2400" dirty="0"/>
              <a:t>Veel lengtegroei</a:t>
            </a:r>
          </a:p>
          <a:p>
            <a:pPr>
              <a:defRPr/>
            </a:pPr>
            <a:endParaRPr lang="nl-NL" altLang="nl-NL" sz="2400" dirty="0"/>
          </a:p>
          <a:p>
            <a:pPr>
              <a:defRPr/>
            </a:pPr>
            <a:endParaRPr lang="nl-NL" altLang="nl-NL" dirty="0"/>
          </a:p>
          <a:p>
            <a:pPr>
              <a:defRPr/>
            </a:pPr>
            <a:endParaRPr lang="nl-NL" altLang="nl-NL" dirty="0"/>
          </a:p>
          <a:p>
            <a:pPr>
              <a:defRPr/>
            </a:pPr>
            <a:endParaRPr lang="nl-NL" altLang="nl-NL" dirty="0"/>
          </a:p>
        </p:txBody>
      </p:sp>
      <p:pic>
        <p:nvPicPr>
          <p:cNvPr id="10245" name="Afbeelding 1">
            <a:extLst>
              <a:ext uri="{FF2B5EF4-FFF2-40B4-BE49-F238E27FC236}">
                <a16:creationId xmlns:a16="http://schemas.microsoft.com/office/drawing/2014/main" id="{7C5D6633-2E58-42A2-B77D-B228FECD3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934" y="3740411"/>
            <a:ext cx="1637042" cy="21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fade">
                                      <p:cBhvr>
                                        <p:cTn id="35" dur="1000"/>
                                        <p:tgtEl>
                                          <p:spTgt spid="8195">
                                            <p:txEl>
                                              <p:pRg st="8" end="8"/>
                                            </p:txEl>
                                          </p:spTgt>
                                        </p:tgtEl>
                                      </p:cBhvr>
                                    </p:animEffect>
                                    <p:anim calcmode="lin" valueType="num">
                                      <p:cBhvr>
                                        <p:cTn id="36"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195">
                                            <p:txEl>
                                              <p:pRg st="10" end="10"/>
                                            </p:txEl>
                                          </p:spTgt>
                                        </p:tgtEl>
                                        <p:attrNameLst>
                                          <p:attrName>style.visibility</p:attrName>
                                        </p:attrNameLst>
                                      </p:cBhvr>
                                      <p:to>
                                        <p:strVal val="visible"/>
                                      </p:to>
                                    </p:set>
                                    <p:animEffect transition="in" filter="fade">
                                      <p:cBhvr>
                                        <p:cTn id="42" dur="1000"/>
                                        <p:tgtEl>
                                          <p:spTgt spid="8195">
                                            <p:txEl>
                                              <p:pRg st="10" end="10"/>
                                            </p:txEl>
                                          </p:spTgt>
                                        </p:tgtEl>
                                      </p:cBhvr>
                                    </p:animEffect>
                                    <p:anim calcmode="lin" valueType="num">
                                      <p:cBhvr>
                                        <p:cTn id="43" dur="10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971600" y="548680"/>
            <a:ext cx="6782905" cy="699069"/>
          </a:xfrm>
        </p:spPr>
        <p:txBody>
          <a:bodyPr>
            <a:normAutofit/>
          </a:bodyPr>
          <a:lstStyle/>
          <a:p>
            <a:pPr eaLnBrk="1" hangingPunct="1"/>
            <a:r>
              <a:rPr lang="nl-NL" altLang="nl-NL" sz="3000" b="1" dirty="0"/>
              <a:t>Balans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755575" y="1756396"/>
            <a:ext cx="6782905" cy="3968029"/>
          </a:xfrm>
        </p:spPr>
        <p:txBody>
          <a:bodyPr>
            <a:normAutofit/>
          </a:bodyPr>
          <a:lstStyle/>
          <a:p>
            <a:pPr marL="342900" indent="-342900">
              <a:defRPr/>
            </a:pPr>
            <a:r>
              <a:rPr lang="nl-NL" altLang="nl-NL" sz="2400" dirty="0"/>
              <a:t>Bij de meeste planten heb je de meeste productie als ze in balans staan.</a:t>
            </a:r>
          </a:p>
          <a:p>
            <a:pPr marL="342900" indent="-342900">
              <a:defRPr/>
            </a:pPr>
            <a:endParaRPr lang="nl-NL" altLang="nl-NL" sz="2400" dirty="0"/>
          </a:p>
          <a:p>
            <a:pPr marL="342900" indent="-342900">
              <a:defRPr/>
            </a:pPr>
            <a:r>
              <a:rPr lang="nl-NL" altLang="nl-NL" sz="2400" dirty="0"/>
              <a:t>Dus niet te generatief of te vegetatief.</a:t>
            </a:r>
          </a:p>
          <a:p>
            <a:pPr>
              <a:defRPr/>
            </a:pPr>
            <a:endParaRPr lang="nl-NL" altLang="nl-NL" sz="2400" dirty="0"/>
          </a:p>
          <a:p>
            <a:pPr>
              <a:defRPr/>
            </a:pPr>
            <a:endParaRPr lang="nl-NL" altLang="nl-NL" dirty="0"/>
          </a:p>
          <a:p>
            <a:pPr>
              <a:defRPr/>
            </a:pPr>
            <a:endParaRPr lang="nl-NL" altLang="nl-NL" dirty="0"/>
          </a:p>
          <a:p>
            <a:pPr>
              <a:defRPr/>
            </a:pPr>
            <a:endParaRPr lang="nl-NL" altLang="nl-NL" dirty="0"/>
          </a:p>
        </p:txBody>
      </p:sp>
      <p:pic>
        <p:nvPicPr>
          <p:cNvPr id="5" name="Afbeelding 4">
            <a:extLst>
              <a:ext uri="{FF2B5EF4-FFF2-40B4-BE49-F238E27FC236}">
                <a16:creationId xmlns:a16="http://schemas.microsoft.com/office/drawing/2014/main" id="{1B39D111-F40D-439A-AE19-E44E52F9C059}"/>
              </a:ext>
            </a:extLst>
          </p:cNvPr>
          <p:cNvPicPr>
            <a:picLocks noChangeAspect="1"/>
          </p:cNvPicPr>
          <p:nvPr/>
        </p:nvPicPr>
        <p:blipFill>
          <a:blip r:embed="rId2"/>
          <a:stretch>
            <a:fillRect/>
          </a:stretch>
        </p:blipFill>
        <p:spPr>
          <a:xfrm>
            <a:off x="2555776" y="3645024"/>
            <a:ext cx="2381632" cy="2372876"/>
          </a:xfrm>
          <a:prstGeom prst="rect">
            <a:avLst/>
          </a:prstGeom>
        </p:spPr>
      </p:pic>
    </p:spTree>
    <p:extLst>
      <p:ext uri="{BB962C8B-B14F-4D97-AF65-F5344CB8AC3E}">
        <p14:creationId xmlns:p14="http://schemas.microsoft.com/office/powerpoint/2010/main" val="4223738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971600" y="548680"/>
            <a:ext cx="6782905" cy="699069"/>
          </a:xfrm>
        </p:spPr>
        <p:txBody>
          <a:bodyPr>
            <a:normAutofit/>
          </a:bodyPr>
          <a:lstStyle/>
          <a:p>
            <a:pPr eaLnBrk="1" hangingPunct="1"/>
            <a:r>
              <a:rPr lang="nl-NL" altLang="nl-NL" sz="3000" b="1" dirty="0"/>
              <a:t>Balans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755575" y="1756396"/>
            <a:ext cx="6912769" cy="3968029"/>
          </a:xfrm>
        </p:spPr>
        <p:txBody>
          <a:bodyPr>
            <a:normAutofit lnSpcReduction="10000"/>
          </a:bodyPr>
          <a:lstStyle/>
          <a:p>
            <a:pPr indent="0">
              <a:buNone/>
              <a:defRPr/>
            </a:pPr>
            <a:r>
              <a:rPr lang="nl-NL" altLang="nl-NL" sz="2400" dirty="0"/>
              <a:t>Staan de planten te vegetatief dan steken ze te veel energie in het blad.</a:t>
            </a:r>
          </a:p>
          <a:p>
            <a:pPr marL="342900" indent="-342900">
              <a:defRPr/>
            </a:pPr>
            <a:endParaRPr lang="nl-NL" altLang="nl-NL" sz="2400" dirty="0"/>
          </a:p>
          <a:p>
            <a:pPr indent="0">
              <a:buNone/>
              <a:defRPr/>
            </a:pPr>
            <a:r>
              <a:rPr lang="nl-NL" altLang="nl-NL" sz="2400" dirty="0"/>
              <a:t>De kop wordt te dik, hij gaat “ver onder de kop” bloeien:</a:t>
            </a:r>
          </a:p>
          <a:p>
            <a:pPr indent="0">
              <a:buNone/>
              <a:defRPr/>
            </a:pPr>
            <a:endParaRPr lang="nl-NL" altLang="nl-NL" sz="2400" dirty="0"/>
          </a:p>
          <a:p>
            <a:pPr marL="342900" indent="-342900">
              <a:defRPr/>
            </a:pPr>
            <a:r>
              <a:rPr lang="nl-NL" altLang="nl-NL" sz="2400" dirty="0"/>
              <a:t>Doordat de plant te veel energie in het blad steekt kan de productie wel met 20 % teruglopen</a:t>
            </a:r>
          </a:p>
          <a:p>
            <a:pPr marL="342900" indent="-342900">
              <a:defRPr/>
            </a:pPr>
            <a:r>
              <a:rPr lang="nl-NL" altLang="nl-NL" sz="2400" dirty="0"/>
              <a:t>De plant gaat onder het blad bloeien (geranium)</a:t>
            </a:r>
          </a:p>
          <a:p>
            <a:pPr marL="342900" indent="-342900">
              <a:defRPr/>
            </a:pPr>
            <a:r>
              <a:rPr lang="nl-NL" altLang="nl-NL" sz="2400" dirty="0"/>
              <a:t>Bij snijbloemen te korte dikke bloemstelen </a:t>
            </a:r>
          </a:p>
          <a:p>
            <a:pPr>
              <a:defRPr/>
            </a:pPr>
            <a:endParaRPr lang="nl-NL" altLang="nl-NL" sz="2400" dirty="0"/>
          </a:p>
          <a:p>
            <a:pPr>
              <a:defRPr/>
            </a:pPr>
            <a:endParaRPr lang="nl-NL" altLang="nl-NL" dirty="0"/>
          </a:p>
          <a:p>
            <a:pPr>
              <a:defRPr/>
            </a:pPr>
            <a:endParaRPr lang="nl-NL" altLang="nl-NL" dirty="0"/>
          </a:p>
          <a:p>
            <a:pPr>
              <a:defRPr/>
            </a:pPr>
            <a:endParaRPr lang="nl-NL" altLang="nl-NL" dirty="0"/>
          </a:p>
        </p:txBody>
      </p:sp>
    </p:spTree>
    <p:extLst>
      <p:ext uri="{BB962C8B-B14F-4D97-AF65-F5344CB8AC3E}">
        <p14:creationId xmlns:p14="http://schemas.microsoft.com/office/powerpoint/2010/main" val="41670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animEffect transition="in" filter="fade">
                                      <p:cBhvr>
                                        <p:cTn id="28" dur="1000"/>
                                        <p:tgtEl>
                                          <p:spTgt spid="8195">
                                            <p:txEl>
                                              <p:pRg st="5" end="5"/>
                                            </p:txEl>
                                          </p:spTgt>
                                        </p:tgtEl>
                                      </p:cBhvr>
                                    </p:animEffect>
                                    <p:anim calcmode="lin" valueType="num">
                                      <p:cBhvr>
                                        <p:cTn id="29"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fade">
                                      <p:cBhvr>
                                        <p:cTn id="35" dur="1000"/>
                                        <p:tgtEl>
                                          <p:spTgt spid="8195">
                                            <p:txEl>
                                              <p:pRg st="6" end="6"/>
                                            </p:txEl>
                                          </p:spTgt>
                                        </p:tgtEl>
                                      </p:cBhvr>
                                    </p:animEffect>
                                    <p:anim calcmode="lin" valueType="num">
                                      <p:cBhvr>
                                        <p:cTn id="36"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786353" y="618626"/>
            <a:ext cx="6782905" cy="699069"/>
          </a:xfrm>
        </p:spPr>
        <p:txBody>
          <a:bodyPr>
            <a:normAutofit fontScale="90000"/>
          </a:bodyPr>
          <a:lstStyle/>
          <a:p>
            <a:pPr eaLnBrk="1" hangingPunct="1"/>
            <a:r>
              <a:rPr lang="nl-NL" altLang="nl-NL" sz="3000" b="1" dirty="0"/>
              <a:t>Hoe kun je een plant van vegetatief naar generatief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790345" y="1988840"/>
            <a:ext cx="7454063" cy="3744416"/>
          </a:xfrm>
        </p:spPr>
        <p:txBody>
          <a:bodyPr>
            <a:normAutofit fontScale="77500" lnSpcReduction="20000"/>
          </a:bodyPr>
          <a:lstStyle/>
          <a:p>
            <a:pPr>
              <a:defRPr/>
            </a:pPr>
            <a:endParaRPr lang="nl-NL" altLang="nl-NL" sz="2400" dirty="0"/>
          </a:p>
          <a:p>
            <a:pPr>
              <a:defRPr/>
            </a:pPr>
            <a:r>
              <a:rPr lang="nl-NL" altLang="nl-NL" sz="2800" dirty="0"/>
              <a:t>Verhoog de etmaal temperatuur</a:t>
            </a:r>
          </a:p>
          <a:p>
            <a:pPr>
              <a:defRPr/>
            </a:pPr>
            <a:endParaRPr lang="nl-NL" altLang="nl-NL" sz="2800" dirty="0"/>
          </a:p>
          <a:p>
            <a:pPr>
              <a:defRPr/>
            </a:pPr>
            <a:r>
              <a:rPr lang="nl-NL" altLang="nl-NL" sz="2800" dirty="0"/>
              <a:t>Maak veel verschil tussen de dag en nacht temperatuur</a:t>
            </a:r>
          </a:p>
          <a:p>
            <a:pPr>
              <a:defRPr/>
            </a:pPr>
            <a:endParaRPr lang="nl-NL" altLang="nl-NL" sz="2800" dirty="0"/>
          </a:p>
          <a:p>
            <a:pPr>
              <a:defRPr/>
            </a:pPr>
            <a:r>
              <a:rPr lang="nl-NL" altLang="nl-NL" sz="2800" dirty="0"/>
              <a:t>Droger telen</a:t>
            </a:r>
          </a:p>
          <a:p>
            <a:pPr>
              <a:defRPr/>
            </a:pPr>
            <a:endParaRPr lang="nl-NL" altLang="nl-NL" sz="2800" dirty="0"/>
          </a:p>
          <a:p>
            <a:pPr>
              <a:defRPr/>
            </a:pPr>
            <a:r>
              <a:rPr lang="nl-NL" altLang="nl-NL" sz="2800" dirty="0"/>
              <a:t>Verlaag het stikstof niveau van het gietwater</a:t>
            </a:r>
          </a:p>
          <a:p>
            <a:pPr>
              <a:defRPr/>
            </a:pPr>
            <a:endParaRPr lang="nl-NL" altLang="nl-NL" sz="2800" dirty="0"/>
          </a:p>
          <a:p>
            <a:pPr>
              <a:defRPr/>
            </a:pPr>
            <a:r>
              <a:rPr lang="nl-NL" altLang="nl-NL" sz="2800" dirty="0"/>
              <a:t>Verhoog de EC van het gietwater</a:t>
            </a:r>
          </a:p>
          <a:p>
            <a:pPr>
              <a:defRPr/>
            </a:pPr>
            <a:endParaRPr lang="nl-NL" altLang="nl-NL" sz="2800" dirty="0"/>
          </a:p>
          <a:p>
            <a:pPr>
              <a:defRPr/>
            </a:pPr>
            <a:r>
              <a:rPr lang="nl-NL" altLang="nl-NL" sz="2800" dirty="0"/>
              <a:t>Ga naar een lager RV niveau in de kas</a:t>
            </a:r>
          </a:p>
          <a:p>
            <a:pPr>
              <a:defRPr/>
            </a:pPr>
            <a:endParaRPr lang="nl-NL" altLang="nl-NL" sz="2800" dirty="0"/>
          </a:p>
          <a:p>
            <a:pPr>
              <a:defRPr/>
            </a:pPr>
            <a:endParaRPr lang="nl-NL" altLang="nl-NL" dirty="0"/>
          </a:p>
          <a:p>
            <a:pPr>
              <a:defRPr/>
            </a:pPr>
            <a:endParaRPr lang="nl-NL" altLang="nl-NL" dirty="0"/>
          </a:p>
          <a:p>
            <a:pPr>
              <a:defRPr/>
            </a:pPr>
            <a:endParaRPr lang="nl-NL" altLang="nl-NL" dirty="0"/>
          </a:p>
        </p:txBody>
      </p:sp>
      <p:pic>
        <p:nvPicPr>
          <p:cNvPr id="10245" name="Afbeelding 1">
            <a:extLst>
              <a:ext uri="{FF2B5EF4-FFF2-40B4-BE49-F238E27FC236}">
                <a16:creationId xmlns:a16="http://schemas.microsoft.com/office/drawing/2014/main" id="{7C5D6633-2E58-42A2-B77D-B228FECD3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293096"/>
            <a:ext cx="1637042" cy="21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2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1000"/>
                                        <p:tgtEl>
                                          <p:spTgt spid="8195">
                                            <p:txEl>
                                              <p:pRg st="3" end="3"/>
                                            </p:txEl>
                                          </p:spTgt>
                                        </p:tgtEl>
                                      </p:cBhvr>
                                    </p:animEffect>
                                    <p:anim calcmode="lin" valueType="num">
                                      <p:cBhvr>
                                        <p:cTn id="1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1000"/>
                                        <p:tgtEl>
                                          <p:spTgt spid="8195">
                                            <p:txEl>
                                              <p:pRg st="5" end="5"/>
                                            </p:txEl>
                                          </p:spTgt>
                                        </p:tgtEl>
                                      </p:cBhvr>
                                    </p:animEffect>
                                    <p:anim calcmode="lin" valueType="num">
                                      <p:cBhvr>
                                        <p:cTn id="2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7" end="7"/>
                                            </p:txEl>
                                          </p:spTgt>
                                        </p:tgtEl>
                                        <p:attrNameLst>
                                          <p:attrName>style.visibility</p:attrName>
                                        </p:attrNameLst>
                                      </p:cBhvr>
                                      <p:to>
                                        <p:strVal val="visible"/>
                                      </p:to>
                                    </p:set>
                                    <p:animEffect transition="in" filter="fade">
                                      <p:cBhvr>
                                        <p:cTn id="28" dur="1000"/>
                                        <p:tgtEl>
                                          <p:spTgt spid="8195">
                                            <p:txEl>
                                              <p:pRg st="7" end="7"/>
                                            </p:txEl>
                                          </p:spTgt>
                                        </p:tgtEl>
                                      </p:cBhvr>
                                    </p:animEffect>
                                    <p:anim calcmode="lin" valueType="num">
                                      <p:cBhvr>
                                        <p:cTn id="29"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animEffect transition="in" filter="fade">
                                      <p:cBhvr>
                                        <p:cTn id="35" dur="1000"/>
                                        <p:tgtEl>
                                          <p:spTgt spid="8195">
                                            <p:txEl>
                                              <p:pRg st="9" end="9"/>
                                            </p:txEl>
                                          </p:spTgt>
                                        </p:tgtEl>
                                      </p:cBhvr>
                                    </p:animEffect>
                                    <p:anim calcmode="lin" valueType="num">
                                      <p:cBhvr>
                                        <p:cTn id="36"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11" end="11"/>
                                            </p:txEl>
                                          </p:spTgt>
                                        </p:tgtEl>
                                        <p:attrNameLst>
                                          <p:attrName>style.visibility</p:attrName>
                                        </p:attrNameLst>
                                      </p:cBhvr>
                                      <p:to>
                                        <p:strVal val="visible"/>
                                      </p:to>
                                    </p:set>
                                    <p:animEffect transition="in" filter="fade">
                                      <p:cBhvr>
                                        <p:cTn id="42" dur="1000"/>
                                        <p:tgtEl>
                                          <p:spTgt spid="8195">
                                            <p:txEl>
                                              <p:pRg st="11" end="11"/>
                                            </p:txEl>
                                          </p:spTgt>
                                        </p:tgtEl>
                                      </p:cBhvr>
                                    </p:animEffect>
                                    <p:anim calcmode="lin" valueType="num">
                                      <p:cBhvr>
                                        <p:cTn id="43" dur="10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906851" y="534851"/>
            <a:ext cx="6782905" cy="699069"/>
          </a:xfrm>
        </p:spPr>
        <p:txBody>
          <a:bodyPr>
            <a:normAutofit fontScale="90000"/>
          </a:bodyPr>
          <a:lstStyle/>
          <a:p>
            <a:pPr eaLnBrk="1" hangingPunct="1"/>
            <a:r>
              <a:rPr lang="nl-NL" altLang="nl-NL" sz="3000" b="1" dirty="0"/>
              <a:t>Hoe kun je een plant van vegetatief naar generatief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813283" y="2125267"/>
            <a:ext cx="6782905" cy="3263503"/>
          </a:xfrm>
        </p:spPr>
        <p:txBody>
          <a:bodyPr/>
          <a:lstStyle/>
          <a:p>
            <a:pPr>
              <a:defRPr/>
            </a:pPr>
            <a:endParaRPr lang="nl-NL" altLang="nl-NL" dirty="0"/>
          </a:p>
          <a:p>
            <a:pPr>
              <a:defRPr/>
            </a:pPr>
            <a:endParaRPr lang="nl-NL" altLang="nl-NL" dirty="0"/>
          </a:p>
        </p:txBody>
      </p:sp>
      <p:pic>
        <p:nvPicPr>
          <p:cNvPr id="3" name="Afbeelding 2">
            <a:extLst>
              <a:ext uri="{FF2B5EF4-FFF2-40B4-BE49-F238E27FC236}">
                <a16:creationId xmlns:a16="http://schemas.microsoft.com/office/drawing/2014/main" id="{6B90F378-01C5-42CD-8EDB-06113310C368}"/>
              </a:ext>
            </a:extLst>
          </p:cNvPr>
          <p:cNvPicPr>
            <a:picLocks noChangeAspect="1"/>
          </p:cNvPicPr>
          <p:nvPr/>
        </p:nvPicPr>
        <p:blipFill>
          <a:blip r:embed="rId2"/>
          <a:stretch>
            <a:fillRect/>
          </a:stretch>
        </p:blipFill>
        <p:spPr>
          <a:xfrm>
            <a:off x="1043608" y="3861048"/>
            <a:ext cx="4584589" cy="2755631"/>
          </a:xfrm>
          <a:prstGeom prst="rect">
            <a:avLst/>
          </a:prstGeom>
        </p:spPr>
      </p:pic>
      <p:sp>
        <p:nvSpPr>
          <p:cNvPr id="4" name="Tekstvak 3">
            <a:extLst>
              <a:ext uri="{FF2B5EF4-FFF2-40B4-BE49-F238E27FC236}">
                <a16:creationId xmlns:a16="http://schemas.microsoft.com/office/drawing/2014/main" id="{CEAC459D-93CD-4E48-894D-8DFF3A03C891}"/>
              </a:ext>
            </a:extLst>
          </p:cNvPr>
          <p:cNvSpPr txBox="1"/>
          <p:nvPr/>
        </p:nvSpPr>
        <p:spPr>
          <a:xfrm>
            <a:off x="899592" y="1700808"/>
            <a:ext cx="6790164" cy="1938992"/>
          </a:xfrm>
          <a:prstGeom prst="rect">
            <a:avLst/>
          </a:prstGeom>
          <a:noFill/>
        </p:spPr>
        <p:txBody>
          <a:bodyPr wrap="square" rtlCol="0">
            <a:spAutoFit/>
          </a:bodyPr>
          <a:lstStyle/>
          <a:p>
            <a:r>
              <a:rPr lang="nl-NL" sz="2400" dirty="0"/>
              <a:t>Het meeste effect kun je bereiken door gebruik te maken van een voornacht.</a:t>
            </a:r>
          </a:p>
          <a:p>
            <a:endParaRPr lang="nl-NL" sz="2400" dirty="0"/>
          </a:p>
          <a:p>
            <a:r>
              <a:rPr lang="nl-NL" sz="2400" dirty="0"/>
              <a:t>Hierdoor creëer je een groot verschil tussen de dag en nacht temperatuur</a:t>
            </a:r>
          </a:p>
        </p:txBody>
      </p:sp>
    </p:spTree>
    <p:extLst>
      <p:ext uri="{BB962C8B-B14F-4D97-AF65-F5344CB8AC3E}">
        <p14:creationId xmlns:p14="http://schemas.microsoft.com/office/powerpoint/2010/main" val="4512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786353" y="618626"/>
            <a:ext cx="6782905" cy="699069"/>
          </a:xfrm>
        </p:spPr>
        <p:txBody>
          <a:bodyPr>
            <a:noAutofit/>
          </a:bodyPr>
          <a:lstStyle/>
          <a:p>
            <a:pPr eaLnBrk="1" hangingPunct="1"/>
            <a:r>
              <a:rPr lang="nl-NL" altLang="nl-NL" sz="3000" dirty="0"/>
              <a:t>Hoe k</a:t>
            </a:r>
            <a:r>
              <a:rPr lang="nl-NL" altLang="nl-NL" sz="3000" b="1" dirty="0"/>
              <a:t>un je een plant van vegetatief naar generatief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813283" y="2125267"/>
            <a:ext cx="6206989" cy="4114107"/>
          </a:xfrm>
        </p:spPr>
        <p:txBody>
          <a:bodyPr>
            <a:normAutofit/>
          </a:bodyPr>
          <a:lstStyle/>
          <a:p>
            <a:pPr marL="285750" indent="-285750">
              <a:defRPr/>
            </a:pPr>
            <a:r>
              <a:rPr lang="nl-NL" altLang="nl-NL" sz="2400" dirty="0"/>
              <a:t>De etmaal temperatuur verhogen heeft op korte termijn effect.</a:t>
            </a:r>
          </a:p>
          <a:p>
            <a:pPr marL="285750" indent="-285750">
              <a:defRPr/>
            </a:pPr>
            <a:endParaRPr lang="nl-NL" altLang="nl-NL" sz="2400" dirty="0"/>
          </a:p>
          <a:p>
            <a:pPr marL="285750" indent="-285750">
              <a:defRPr/>
            </a:pPr>
            <a:r>
              <a:rPr lang="nl-NL" altLang="nl-NL" sz="2400" dirty="0"/>
              <a:t>Droger kweken heeft ook direct effect. De plant krijgt het moeilijker en dat geeft een generatieve reactie.</a:t>
            </a:r>
          </a:p>
          <a:p>
            <a:pPr marL="285750" indent="-285750">
              <a:defRPr/>
            </a:pPr>
            <a:endParaRPr lang="nl-NL" altLang="nl-NL" sz="2400" dirty="0"/>
          </a:p>
          <a:p>
            <a:pPr marL="285750" indent="-285750">
              <a:defRPr/>
            </a:pPr>
            <a:r>
              <a:rPr lang="nl-NL" altLang="nl-NL" sz="2400" dirty="0"/>
              <a:t>Het stikstof niveau verlagen en/ of de EC van het gietwater verhogen  heeft meer zin op de lange termijn. </a:t>
            </a:r>
          </a:p>
          <a:p>
            <a:pPr marL="285750" indent="-285750">
              <a:defRPr/>
            </a:pPr>
            <a:endParaRPr lang="nl-NL" altLang="nl-NL" sz="2400" dirty="0"/>
          </a:p>
          <a:p>
            <a:pPr marL="285750" indent="-285750">
              <a:defRPr/>
            </a:pPr>
            <a:endParaRPr lang="nl-NL" altLang="nl-NL" dirty="0"/>
          </a:p>
          <a:p>
            <a:pPr marL="285750" indent="-285750">
              <a:defRPr/>
            </a:pPr>
            <a:endParaRPr lang="nl-NL" altLang="nl-NL" dirty="0"/>
          </a:p>
          <a:p>
            <a:pPr marL="285750" indent="-285750">
              <a:defRPr/>
            </a:pPr>
            <a:endParaRPr lang="nl-NL" altLang="nl-NL" dirty="0"/>
          </a:p>
          <a:p>
            <a:pPr marL="285750" indent="-285750">
              <a:defRPr/>
            </a:pPr>
            <a:endParaRPr lang="nl-NL" altLang="nl-NL" dirty="0"/>
          </a:p>
          <a:p>
            <a:pPr>
              <a:defRPr/>
            </a:pPr>
            <a:endParaRPr lang="nl-NL" altLang="nl-NL" dirty="0"/>
          </a:p>
          <a:p>
            <a:pPr>
              <a:defRPr/>
            </a:pPr>
            <a:endParaRPr lang="nl-NL" altLang="nl-NL" dirty="0"/>
          </a:p>
        </p:txBody>
      </p:sp>
    </p:spTree>
    <p:extLst>
      <p:ext uri="{BB962C8B-B14F-4D97-AF65-F5344CB8AC3E}">
        <p14:creationId xmlns:p14="http://schemas.microsoft.com/office/powerpoint/2010/main" val="11035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971600" y="548680"/>
            <a:ext cx="6782905" cy="699069"/>
          </a:xfrm>
        </p:spPr>
        <p:txBody>
          <a:bodyPr>
            <a:normAutofit/>
          </a:bodyPr>
          <a:lstStyle/>
          <a:p>
            <a:pPr eaLnBrk="1" hangingPunct="1"/>
            <a:r>
              <a:rPr lang="nl-NL" altLang="nl-NL" sz="3000" b="1" dirty="0"/>
              <a:t>Balans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755575" y="1756396"/>
            <a:ext cx="6782905" cy="3968029"/>
          </a:xfrm>
        </p:spPr>
        <p:txBody>
          <a:bodyPr>
            <a:normAutofit/>
          </a:bodyPr>
          <a:lstStyle/>
          <a:p>
            <a:pPr indent="0">
              <a:buNone/>
              <a:defRPr/>
            </a:pPr>
            <a:r>
              <a:rPr lang="nl-NL" altLang="nl-NL" sz="2400" dirty="0"/>
              <a:t>Staan de planten te generatief dan bloeien ze zichzelf dood.</a:t>
            </a:r>
          </a:p>
          <a:p>
            <a:pPr marL="342900" indent="-342900">
              <a:defRPr/>
            </a:pPr>
            <a:endParaRPr lang="nl-NL" altLang="nl-NL" sz="2400" dirty="0"/>
          </a:p>
          <a:p>
            <a:pPr indent="0">
              <a:buNone/>
              <a:defRPr/>
            </a:pPr>
            <a:r>
              <a:rPr lang="nl-NL" altLang="nl-NL" sz="2400" dirty="0"/>
              <a:t>De kop wordt te dun en zwak, dit kan zorgen voor:</a:t>
            </a:r>
          </a:p>
          <a:p>
            <a:pPr indent="0">
              <a:buNone/>
              <a:defRPr/>
            </a:pPr>
            <a:endParaRPr lang="nl-NL" altLang="nl-NL" sz="2400" dirty="0"/>
          </a:p>
          <a:p>
            <a:pPr marL="342900" indent="-342900">
              <a:defRPr/>
            </a:pPr>
            <a:r>
              <a:rPr lang="nl-NL" altLang="nl-NL" sz="2400" dirty="0"/>
              <a:t>Door een te hoge belasting kans op een slechte zetting bij groenteplanten</a:t>
            </a:r>
          </a:p>
          <a:p>
            <a:pPr marL="342900" indent="-342900">
              <a:defRPr/>
            </a:pPr>
            <a:r>
              <a:rPr lang="nl-NL" altLang="nl-NL" sz="2400" dirty="0"/>
              <a:t>Zwak gewas = kans op ziektes</a:t>
            </a:r>
          </a:p>
          <a:p>
            <a:pPr marL="342900" indent="-342900">
              <a:defRPr/>
            </a:pPr>
            <a:r>
              <a:rPr lang="nl-NL" altLang="nl-NL" sz="2400" dirty="0"/>
              <a:t>Bij snijbloemen te lange dunne bloemstelen </a:t>
            </a:r>
          </a:p>
          <a:p>
            <a:pPr>
              <a:defRPr/>
            </a:pPr>
            <a:endParaRPr lang="nl-NL" altLang="nl-NL" sz="2400" dirty="0"/>
          </a:p>
          <a:p>
            <a:pPr>
              <a:defRPr/>
            </a:pPr>
            <a:endParaRPr lang="nl-NL" altLang="nl-NL" dirty="0"/>
          </a:p>
          <a:p>
            <a:pPr>
              <a:defRPr/>
            </a:pPr>
            <a:endParaRPr lang="nl-NL" altLang="nl-NL" dirty="0"/>
          </a:p>
          <a:p>
            <a:pPr>
              <a:defRPr/>
            </a:pPr>
            <a:endParaRPr lang="nl-NL" altLang="nl-NL" dirty="0"/>
          </a:p>
        </p:txBody>
      </p:sp>
    </p:spTree>
    <p:extLst>
      <p:ext uri="{BB962C8B-B14F-4D97-AF65-F5344CB8AC3E}">
        <p14:creationId xmlns:p14="http://schemas.microsoft.com/office/powerpoint/2010/main" val="40992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animEffect transition="in" filter="fade">
                                      <p:cBhvr>
                                        <p:cTn id="28" dur="1000"/>
                                        <p:tgtEl>
                                          <p:spTgt spid="8195">
                                            <p:txEl>
                                              <p:pRg st="5" end="5"/>
                                            </p:txEl>
                                          </p:spTgt>
                                        </p:tgtEl>
                                      </p:cBhvr>
                                    </p:animEffect>
                                    <p:anim calcmode="lin" valueType="num">
                                      <p:cBhvr>
                                        <p:cTn id="29"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fade">
                                      <p:cBhvr>
                                        <p:cTn id="35" dur="1000"/>
                                        <p:tgtEl>
                                          <p:spTgt spid="8195">
                                            <p:txEl>
                                              <p:pRg st="6" end="6"/>
                                            </p:txEl>
                                          </p:spTgt>
                                        </p:tgtEl>
                                      </p:cBhvr>
                                    </p:animEffect>
                                    <p:anim calcmode="lin" valueType="num">
                                      <p:cBhvr>
                                        <p:cTn id="36"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786353" y="618626"/>
            <a:ext cx="6782905" cy="699069"/>
          </a:xfrm>
        </p:spPr>
        <p:txBody>
          <a:bodyPr>
            <a:normAutofit fontScale="90000"/>
          </a:bodyPr>
          <a:lstStyle/>
          <a:p>
            <a:pPr eaLnBrk="1" hangingPunct="1"/>
            <a:r>
              <a:rPr lang="nl-NL" altLang="nl-NL" sz="3000" b="1" dirty="0"/>
              <a:t>Hoe kun je een plant van generatief naar vegetatief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813283" y="2125267"/>
            <a:ext cx="7143093" cy="4114107"/>
          </a:xfrm>
        </p:spPr>
        <p:txBody>
          <a:bodyPr>
            <a:normAutofit fontScale="92500" lnSpcReduction="20000"/>
          </a:bodyPr>
          <a:lstStyle/>
          <a:p>
            <a:pPr>
              <a:defRPr/>
            </a:pPr>
            <a:r>
              <a:rPr lang="nl-NL" altLang="nl-NL" sz="2400" dirty="0"/>
              <a:t>Verhoog het stikstof niveau van het gietwater</a:t>
            </a:r>
          </a:p>
          <a:p>
            <a:pPr>
              <a:defRPr/>
            </a:pPr>
            <a:endParaRPr lang="nl-NL" altLang="nl-NL" sz="2400" dirty="0"/>
          </a:p>
          <a:p>
            <a:pPr>
              <a:defRPr/>
            </a:pPr>
            <a:r>
              <a:rPr lang="nl-NL" altLang="nl-NL" sz="2400" dirty="0"/>
              <a:t>Verlaag de EC van het gietwater</a:t>
            </a:r>
          </a:p>
          <a:p>
            <a:pPr>
              <a:defRPr/>
            </a:pPr>
            <a:endParaRPr lang="nl-NL" altLang="nl-NL" sz="2400" dirty="0"/>
          </a:p>
          <a:p>
            <a:pPr>
              <a:defRPr/>
            </a:pPr>
            <a:r>
              <a:rPr lang="nl-NL" altLang="nl-NL" sz="2400" dirty="0"/>
              <a:t>Ga naar een hoger RV niveau in de kas</a:t>
            </a:r>
          </a:p>
          <a:p>
            <a:pPr>
              <a:defRPr/>
            </a:pPr>
            <a:endParaRPr lang="nl-NL" altLang="nl-NL" sz="2400" dirty="0"/>
          </a:p>
          <a:p>
            <a:pPr>
              <a:defRPr/>
            </a:pPr>
            <a:r>
              <a:rPr lang="nl-NL" altLang="nl-NL" sz="2400" dirty="0"/>
              <a:t>Verlaag de etmaal temperatuur</a:t>
            </a:r>
          </a:p>
          <a:p>
            <a:pPr>
              <a:defRPr/>
            </a:pPr>
            <a:endParaRPr lang="nl-NL" altLang="nl-NL" sz="2400" dirty="0"/>
          </a:p>
          <a:p>
            <a:pPr marL="285750" indent="-285750">
              <a:defRPr/>
            </a:pPr>
            <a:r>
              <a:rPr lang="nl-NL" altLang="nl-NL" sz="2400" dirty="0"/>
              <a:t>Maak weinig tot geen verschil tussen de dag en nacht temperatuur (extreem is omgekeerd gaan stoken, d.w.z. een hogere nacht temperatuur dan dag temperatuur)</a:t>
            </a:r>
          </a:p>
          <a:p>
            <a:pPr>
              <a:defRPr/>
            </a:pPr>
            <a:endParaRPr lang="nl-NL" altLang="nl-NL" sz="2400" dirty="0"/>
          </a:p>
          <a:p>
            <a:pPr>
              <a:defRPr/>
            </a:pPr>
            <a:r>
              <a:rPr lang="nl-NL" altLang="nl-NL" sz="2400" dirty="0"/>
              <a:t>Natter telen</a:t>
            </a:r>
          </a:p>
          <a:p>
            <a:pPr>
              <a:defRPr/>
            </a:pPr>
            <a:endParaRPr lang="nl-NL" altLang="nl-NL" dirty="0"/>
          </a:p>
          <a:p>
            <a:pPr>
              <a:defRPr/>
            </a:pPr>
            <a:endParaRPr lang="nl-NL" altLang="nl-NL" dirty="0"/>
          </a:p>
          <a:p>
            <a:pPr>
              <a:defRPr/>
            </a:pPr>
            <a:endParaRPr lang="nl-NL" altLang="nl-NL" dirty="0"/>
          </a:p>
        </p:txBody>
      </p:sp>
    </p:spTree>
    <p:extLst>
      <p:ext uri="{BB962C8B-B14F-4D97-AF65-F5344CB8AC3E}">
        <p14:creationId xmlns:p14="http://schemas.microsoft.com/office/powerpoint/2010/main" val="382597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786353" y="618626"/>
            <a:ext cx="6782905" cy="699069"/>
          </a:xfrm>
        </p:spPr>
        <p:txBody>
          <a:bodyPr>
            <a:noAutofit/>
          </a:bodyPr>
          <a:lstStyle/>
          <a:p>
            <a:pPr eaLnBrk="1" hangingPunct="1"/>
            <a:r>
              <a:rPr lang="nl-NL" altLang="nl-NL" sz="3000" b="1" dirty="0"/>
              <a:t>Hoe kun je een plant van generatief naar vegetatief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813283" y="2125267"/>
            <a:ext cx="6495021" cy="4184053"/>
          </a:xfrm>
        </p:spPr>
        <p:txBody>
          <a:bodyPr>
            <a:normAutofit lnSpcReduction="10000"/>
          </a:bodyPr>
          <a:lstStyle/>
          <a:p>
            <a:pPr indent="0">
              <a:buNone/>
              <a:defRPr/>
            </a:pPr>
            <a:r>
              <a:rPr lang="nl-NL" altLang="nl-NL" sz="2400" dirty="0"/>
              <a:t>Uit alle stappen blijkt dat je alles moet doen om het de plant zo makkelijk mogelijk te maken.</a:t>
            </a:r>
          </a:p>
          <a:p>
            <a:pPr indent="0">
              <a:buNone/>
              <a:defRPr/>
            </a:pPr>
            <a:endParaRPr lang="nl-NL" altLang="nl-NL" sz="2400" dirty="0"/>
          </a:p>
          <a:p>
            <a:pPr indent="0">
              <a:buNone/>
              <a:defRPr/>
            </a:pPr>
            <a:r>
              <a:rPr lang="nl-NL" altLang="nl-NL" sz="2400" dirty="0"/>
              <a:t>Probeer er voor te zorgen dat de plant niet in een stress situatie komt. </a:t>
            </a:r>
          </a:p>
          <a:p>
            <a:pPr indent="0">
              <a:buNone/>
              <a:defRPr/>
            </a:pPr>
            <a:endParaRPr lang="nl-NL" altLang="nl-NL" sz="2400" dirty="0"/>
          </a:p>
          <a:p>
            <a:pPr indent="0">
              <a:buNone/>
              <a:defRPr/>
            </a:pPr>
            <a:r>
              <a:rPr lang="nl-NL" altLang="nl-NL" sz="2400" dirty="0"/>
              <a:t>Heel extreem kan je soms bij tomaten nog de bovenste tros verwijderen als hij te hoog in de kop bloeit.</a:t>
            </a:r>
          </a:p>
          <a:p>
            <a:pPr indent="0">
              <a:buNone/>
              <a:defRPr/>
            </a:pPr>
            <a:endParaRPr lang="nl-NL" altLang="nl-NL" sz="2400" dirty="0"/>
          </a:p>
          <a:p>
            <a:pPr indent="0">
              <a:buNone/>
              <a:defRPr/>
            </a:pPr>
            <a:r>
              <a:rPr lang="nl-NL" altLang="nl-NL" sz="2400" dirty="0"/>
              <a:t>Ook de plantbelasting kan je aanpakken door vruchten te verwijderen.</a:t>
            </a:r>
          </a:p>
          <a:p>
            <a:pPr>
              <a:defRPr/>
            </a:pPr>
            <a:endParaRPr lang="nl-NL" altLang="nl-NL" sz="2400" dirty="0"/>
          </a:p>
          <a:p>
            <a:pPr>
              <a:defRPr/>
            </a:pPr>
            <a:endParaRPr lang="nl-NL" altLang="nl-NL" dirty="0"/>
          </a:p>
        </p:txBody>
      </p:sp>
    </p:spTree>
    <p:extLst>
      <p:ext uri="{BB962C8B-B14F-4D97-AF65-F5344CB8AC3E}">
        <p14:creationId xmlns:p14="http://schemas.microsoft.com/office/powerpoint/2010/main" val="8636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1000"/>
                                        <p:tgtEl>
                                          <p:spTgt spid="8195">
                                            <p:txEl>
                                              <p:pRg st="2" end="2"/>
                                            </p:txEl>
                                          </p:spTgt>
                                        </p:tgtEl>
                                      </p:cBhvr>
                                    </p:animEffect>
                                    <p:anim calcmode="lin" valueType="num">
                                      <p:cBhvr>
                                        <p:cTn id="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4" end="4"/>
                                            </p:txEl>
                                          </p:spTgt>
                                        </p:tgtEl>
                                        <p:attrNameLst>
                                          <p:attrName>style.visibility</p:attrName>
                                        </p:attrNameLst>
                                      </p:cBhvr>
                                      <p:to>
                                        <p:strVal val="visible"/>
                                      </p:to>
                                    </p:set>
                                    <p:animEffect transition="in" filter="fade">
                                      <p:cBhvr>
                                        <p:cTn id="14" dur="1000"/>
                                        <p:tgtEl>
                                          <p:spTgt spid="8195">
                                            <p:txEl>
                                              <p:pRg st="4" end="4"/>
                                            </p:txEl>
                                          </p:spTgt>
                                        </p:tgtEl>
                                      </p:cBhvr>
                                    </p:animEffect>
                                    <p:anim calcmode="lin" valueType="num">
                                      <p:cBhvr>
                                        <p:cTn id="1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animEffect transition="in" filter="fade">
                                      <p:cBhvr>
                                        <p:cTn id="21" dur="1000"/>
                                        <p:tgtEl>
                                          <p:spTgt spid="8195">
                                            <p:txEl>
                                              <p:pRg st="6" end="6"/>
                                            </p:txEl>
                                          </p:spTgt>
                                        </p:tgtEl>
                                      </p:cBhvr>
                                    </p:animEffect>
                                    <p:anim calcmode="lin" valueType="num">
                                      <p:cBhvr>
                                        <p:cTn id="22"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7F2C2-B10C-420A-A234-4C1CAB89D602}"/>
              </a:ext>
            </a:extLst>
          </p:cNvPr>
          <p:cNvSpPr>
            <a:spLocks noGrp="1"/>
          </p:cNvSpPr>
          <p:nvPr>
            <p:ph type="title"/>
          </p:nvPr>
        </p:nvSpPr>
        <p:spPr>
          <a:xfrm>
            <a:off x="827584" y="476672"/>
            <a:ext cx="6777000" cy="648072"/>
          </a:xfrm>
        </p:spPr>
        <p:txBody>
          <a:bodyPr>
            <a:normAutofit/>
          </a:bodyPr>
          <a:lstStyle/>
          <a:p>
            <a:r>
              <a:rPr lang="nl-NL" sz="3000" dirty="0"/>
              <a:t>Plant registratie</a:t>
            </a:r>
          </a:p>
        </p:txBody>
      </p:sp>
      <p:sp>
        <p:nvSpPr>
          <p:cNvPr id="3" name="Tijdelijke aanduiding voor inhoud 2">
            <a:extLst>
              <a:ext uri="{FF2B5EF4-FFF2-40B4-BE49-F238E27FC236}">
                <a16:creationId xmlns:a16="http://schemas.microsoft.com/office/drawing/2014/main" id="{579C205D-FCBB-4816-B43D-D52242BBAC59}"/>
              </a:ext>
            </a:extLst>
          </p:cNvPr>
          <p:cNvSpPr>
            <a:spLocks noGrp="1"/>
          </p:cNvSpPr>
          <p:nvPr>
            <p:ph idx="1"/>
          </p:nvPr>
        </p:nvSpPr>
        <p:spPr>
          <a:xfrm>
            <a:off x="827584" y="1484784"/>
            <a:ext cx="6516416" cy="4896544"/>
          </a:xfrm>
        </p:spPr>
        <p:txBody>
          <a:bodyPr>
            <a:noAutofit/>
          </a:bodyPr>
          <a:lstStyle/>
          <a:p>
            <a:pPr indent="0">
              <a:buNone/>
            </a:pPr>
            <a:r>
              <a:rPr lang="nl-NL" sz="2400" dirty="0"/>
              <a:t>Groente kwekers hebben door plantregistratie een mooie manier gevonden om data te verzamelen om de balans te kunnen bijsturen.</a:t>
            </a:r>
          </a:p>
          <a:p>
            <a:pPr indent="0">
              <a:buNone/>
            </a:pPr>
            <a:endParaRPr lang="nl-NL" sz="2400" dirty="0"/>
          </a:p>
          <a:p>
            <a:pPr indent="0">
              <a:buNone/>
            </a:pPr>
            <a:r>
              <a:rPr lang="nl-NL" sz="2400" dirty="0"/>
              <a:t>Gegevens als:</a:t>
            </a:r>
          </a:p>
          <a:p>
            <a:pPr indent="0">
              <a:buNone/>
            </a:pPr>
            <a:endParaRPr lang="nl-NL" sz="2400" dirty="0"/>
          </a:p>
          <a:p>
            <a:pPr marL="285750" indent="-285750"/>
            <a:r>
              <a:rPr lang="nl-NL" sz="2400" dirty="0"/>
              <a:t>Kopdikte</a:t>
            </a:r>
          </a:p>
          <a:p>
            <a:pPr marL="285750" indent="-285750"/>
            <a:r>
              <a:rPr lang="nl-NL" sz="2400" dirty="0"/>
              <a:t>Lengtegroei</a:t>
            </a:r>
          </a:p>
          <a:p>
            <a:pPr marL="285750" indent="-285750"/>
            <a:r>
              <a:rPr lang="nl-NL" sz="2400" dirty="0"/>
              <a:t>Bladlengte</a:t>
            </a:r>
          </a:p>
          <a:p>
            <a:pPr marL="285750" indent="-285750"/>
            <a:r>
              <a:rPr lang="nl-NL" sz="2400" dirty="0"/>
              <a:t>Gewicht</a:t>
            </a:r>
          </a:p>
          <a:p>
            <a:pPr marL="285750" indent="-285750"/>
            <a:endParaRPr lang="nl-NL" sz="2400" dirty="0"/>
          </a:p>
          <a:p>
            <a:pPr indent="0">
              <a:buNone/>
            </a:pPr>
            <a:r>
              <a:rPr lang="nl-NL" sz="2400" dirty="0"/>
              <a:t>Hebben een rechtstreekse relatie met de balans van de plant.</a:t>
            </a:r>
          </a:p>
        </p:txBody>
      </p:sp>
    </p:spTree>
    <p:extLst>
      <p:ext uri="{BB962C8B-B14F-4D97-AF65-F5344CB8AC3E}">
        <p14:creationId xmlns:p14="http://schemas.microsoft.com/office/powerpoint/2010/main" val="7420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E430F-441A-5D7F-1619-E386730560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C1D1AB-5883-8938-1093-2314EF8A0ABD}"/>
              </a:ext>
            </a:extLst>
          </p:cNvPr>
          <p:cNvSpPr>
            <a:spLocks noGrp="1"/>
          </p:cNvSpPr>
          <p:nvPr>
            <p:ph type="title"/>
          </p:nvPr>
        </p:nvSpPr>
        <p:spPr>
          <a:xfrm>
            <a:off x="827584" y="476672"/>
            <a:ext cx="6777000" cy="648072"/>
          </a:xfrm>
        </p:spPr>
        <p:txBody>
          <a:bodyPr>
            <a:normAutofit/>
          </a:bodyPr>
          <a:lstStyle/>
          <a:p>
            <a:r>
              <a:rPr lang="nl-NL" sz="3000" dirty="0"/>
              <a:t>Huiswerk</a:t>
            </a:r>
          </a:p>
        </p:txBody>
      </p:sp>
      <p:sp>
        <p:nvSpPr>
          <p:cNvPr id="3" name="Tijdelijke aanduiding voor inhoud 2">
            <a:extLst>
              <a:ext uri="{FF2B5EF4-FFF2-40B4-BE49-F238E27FC236}">
                <a16:creationId xmlns:a16="http://schemas.microsoft.com/office/drawing/2014/main" id="{9FBF8513-160F-2B3B-057C-5A47456CC669}"/>
              </a:ext>
            </a:extLst>
          </p:cNvPr>
          <p:cNvSpPr>
            <a:spLocks noGrp="1"/>
          </p:cNvSpPr>
          <p:nvPr>
            <p:ph idx="1"/>
          </p:nvPr>
        </p:nvSpPr>
        <p:spPr>
          <a:xfrm>
            <a:off x="827584" y="1484784"/>
            <a:ext cx="6516416" cy="4896544"/>
          </a:xfrm>
        </p:spPr>
        <p:txBody>
          <a:bodyPr>
            <a:noAutofit/>
          </a:bodyPr>
          <a:lstStyle/>
          <a:p>
            <a:pPr indent="0">
              <a:buNone/>
            </a:pPr>
            <a:r>
              <a:rPr lang="nl-NL" sz="2400" dirty="0"/>
              <a:t>Op de pagina’s hierna staan alle opdrachten van de lessen klimaat verzameld.</a:t>
            </a:r>
          </a:p>
          <a:p>
            <a:pPr indent="0">
              <a:buNone/>
            </a:pPr>
            <a:endParaRPr lang="nl-NL" sz="2400" dirty="0"/>
          </a:p>
          <a:p>
            <a:pPr indent="0">
              <a:buNone/>
            </a:pPr>
            <a:r>
              <a:rPr lang="nl-NL" sz="2400" dirty="0"/>
              <a:t>Lever deze in vóór de toets temperatuur.</a:t>
            </a:r>
          </a:p>
          <a:p>
            <a:pPr indent="0">
              <a:buNone/>
            </a:pPr>
            <a:endParaRPr lang="nl-NL" sz="2400" dirty="0"/>
          </a:p>
          <a:p>
            <a:pPr indent="0">
              <a:buNone/>
            </a:pPr>
            <a:r>
              <a:rPr lang="nl-NL" sz="2400" dirty="0"/>
              <a:t>De toets temperatuur wordt 15 maart gegeven</a:t>
            </a:r>
          </a:p>
          <a:p>
            <a:pPr indent="0">
              <a:buNone/>
            </a:pPr>
            <a:endParaRPr lang="nl-NL" sz="2400" dirty="0"/>
          </a:p>
          <a:p>
            <a:pPr indent="0">
              <a:buNone/>
            </a:pPr>
            <a:r>
              <a:rPr lang="nl-NL" sz="2400" dirty="0"/>
              <a:t>Voor deze toets moet je leren op verzamelarrangement:</a:t>
            </a:r>
          </a:p>
          <a:p>
            <a:pPr marL="342900" indent="-342900"/>
            <a:r>
              <a:rPr lang="nl-NL" sz="2400" dirty="0"/>
              <a:t>Plantenfysiologie</a:t>
            </a:r>
          </a:p>
          <a:p>
            <a:pPr marL="342900" indent="-342900"/>
            <a:r>
              <a:rPr lang="nl-NL" sz="2400" dirty="0"/>
              <a:t>Klas 1</a:t>
            </a:r>
          </a:p>
          <a:p>
            <a:pPr marL="342900" indent="-342900"/>
            <a:r>
              <a:rPr lang="nl-NL" sz="2400" dirty="0"/>
              <a:t>Temperatuur</a:t>
            </a:r>
          </a:p>
          <a:p>
            <a:pPr marL="342900" indent="-342900"/>
            <a:r>
              <a:rPr lang="nl-NL" sz="2400" dirty="0"/>
              <a:t>Theorie en </a:t>
            </a:r>
            <a:r>
              <a:rPr lang="nl-NL" sz="2400" dirty="0" err="1"/>
              <a:t>Powerpoints</a:t>
            </a:r>
            <a:endParaRPr lang="nl-NL" sz="2400" dirty="0"/>
          </a:p>
        </p:txBody>
      </p:sp>
      <p:pic>
        <p:nvPicPr>
          <p:cNvPr id="5" name="Afbeelding 4">
            <a:extLst>
              <a:ext uri="{FF2B5EF4-FFF2-40B4-BE49-F238E27FC236}">
                <a16:creationId xmlns:a16="http://schemas.microsoft.com/office/drawing/2014/main" id="{5F6057D0-7083-738E-BDDE-6F70B7724491}"/>
              </a:ext>
            </a:extLst>
          </p:cNvPr>
          <p:cNvPicPr>
            <a:picLocks noChangeAspect="1"/>
          </p:cNvPicPr>
          <p:nvPr/>
        </p:nvPicPr>
        <p:blipFill>
          <a:blip r:embed="rId2"/>
          <a:stretch>
            <a:fillRect/>
          </a:stretch>
        </p:blipFill>
        <p:spPr>
          <a:xfrm>
            <a:off x="4355976" y="4437112"/>
            <a:ext cx="3868634" cy="2100603"/>
          </a:xfrm>
          <a:prstGeom prst="rect">
            <a:avLst/>
          </a:prstGeom>
        </p:spPr>
      </p:pic>
    </p:spTree>
    <p:extLst>
      <p:ext uri="{BB962C8B-B14F-4D97-AF65-F5344CB8AC3E}">
        <p14:creationId xmlns:p14="http://schemas.microsoft.com/office/powerpoint/2010/main" val="162640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962348" cy="3046988"/>
          </a:xfrm>
          <a:prstGeom prst="rect">
            <a:avLst/>
          </a:prstGeom>
          <a:noFill/>
        </p:spPr>
        <p:txBody>
          <a:bodyPr wrap="square" rtlCol="0">
            <a:spAutoFit/>
          </a:bodyPr>
          <a:lstStyle/>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1: Behandeling toets licht en groeifactoren</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2: Temperatuur integratie</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3: Temperatuur integratie en het effect van temperatuur op de plant</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4: Temperatuur en RV</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5: RV</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6: Temperatuur en groeiklimaat </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7: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5036393"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Opdrachten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0848"/>
            <a:ext cx="7538412" cy="5632311"/>
          </a:xfrm>
          <a:prstGeom prst="rect">
            <a:avLst/>
          </a:prstGeom>
          <a:noFill/>
        </p:spPr>
        <p:txBody>
          <a:bodyPr wrap="square" rtlCol="0">
            <a:spAutoFit/>
          </a:bodyPr>
          <a:lstStyle/>
          <a:p>
            <a:r>
              <a:rPr lang="nl-NL" sz="2400" dirty="0"/>
              <a:t>Beschrijf van je stagebedrijf (of als er op je stagebedrijf geen kas is, van de kassen op school):</a:t>
            </a:r>
          </a:p>
          <a:p>
            <a:pPr marL="342900" indent="-342900">
              <a:buFont typeface="Arial" panose="020B0604020202020204" pitchFamily="34" charset="0"/>
              <a:buChar char="•"/>
            </a:pPr>
            <a:r>
              <a:rPr lang="nl-NL" sz="2400" dirty="0"/>
              <a:t>Waar hangen de verwarmingsbuizen</a:t>
            </a:r>
          </a:p>
          <a:p>
            <a:pPr marL="342900" indent="-342900">
              <a:buFont typeface="Arial" panose="020B0604020202020204" pitchFamily="34" charset="0"/>
              <a:buChar char="•"/>
            </a:pPr>
            <a:r>
              <a:rPr lang="nl-NL" sz="2400" dirty="0"/>
              <a:t>Wat voor maat hebben deze buizen</a:t>
            </a:r>
          </a:p>
          <a:p>
            <a:pPr marL="342900" indent="-342900">
              <a:buFont typeface="Arial" panose="020B0604020202020204" pitchFamily="34" charset="0"/>
              <a:buChar char="•"/>
            </a:pPr>
            <a:r>
              <a:rPr lang="nl-NL" sz="2400" dirty="0"/>
              <a:t>Wat doen ze om klimaatverschillen te verkleinen</a:t>
            </a:r>
          </a:p>
          <a:p>
            <a:pPr marL="342900" indent="-342900">
              <a:buFont typeface="Arial" panose="020B0604020202020204" pitchFamily="34" charset="0"/>
              <a:buChar char="•"/>
            </a:pPr>
            <a:r>
              <a:rPr lang="nl-NL" sz="2400" dirty="0"/>
              <a:t>Wat zou je nog meer kunnen doen?</a:t>
            </a:r>
          </a:p>
          <a:p>
            <a:pPr marL="342900" indent="-342900">
              <a:buFont typeface="Arial" panose="020B0604020202020204" pitchFamily="34" charset="0"/>
              <a:buChar char="•"/>
            </a:pPr>
            <a:r>
              <a:rPr lang="nl-NL" sz="2400" dirty="0"/>
              <a:t>Wordt er extra Co2 toegediend, en hoe?</a:t>
            </a:r>
          </a:p>
          <a:p>
            <a:pPr marL="342900" indent="-342900">
              <a:buFont typeface="Arial" panose="020B0604020202020204" pitchFamily="34" charset="0"/>
              <a:buChar char="•"/>
            </a:pPr>
            <a:r>
              <a:rPr lang="nl-NL" sz="2400" dirty="0"/>
              <a:t>Wat kunnen ze doen als er heel veel zoninstraling is?</a:t>
            </a:r>
          </a:p>
          <a:p>
            <a:pPr marL="342900" indent="-342900">
              <a:buFont typeface="Arial" panose="020B0604020202020204" pitchFamily="34" charset="0"/>
              <a:buChar char="•"/>
            </a:pPr>
            <a:r>
              <a:rPr lang="nl-NL" sz="2400" dirty="0"/>
              <a:t>Wat zou je nog meer kunnen doen?</a:t>
            </a:r>
          </a:p>
          <a:p>
            <a:pPr marL="342900" indent="-342900">
              <a:buFont typeface="Arial" panose="020B0604020202020204" pitchFamily="34" charset="0"/>
              <a:buChar char="•"/>
            </a:pPr>
            <a:r>
              <a:rPr lang="nl-NL" sz="2400" dirty="0"/>
              <a:t>Wat kunnen ze doen als het heel koud is om minder energie te gebruiken?</a:t>
            </a:r>
          </a:p>
          <a:p>
            <a:pPr marL="342900" indent="-342900">
              <a:buFont typeface="Arial" panose="020B0604020202020204" pitchFamily="34" charset="0"/>
              <a:buChar char="•"/>
            </a:pPr>
            <a:r>
              <a:rPr lang="nl-NL" sz="2400" dirty="0"/>
              <a:t>Wat zouden ze nog meer kunnen doen?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endParaRPr lang="nl-NL" sz="2400" dirty="0"/>
          </a:p>
        </p:txBody>
      </p:sp>
    </p:spTree>
    <p:extLst>
      <p:ext uri="{BB962C8B-B14F-4D97-AF65-F5344CB8AC3E}">
        <p14:creationId xmlns:p14="http://schemas.microsoft.com/office/powerpoint/2010/main" val="40806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nodePh="1">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nodePh="1">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nodePh="1">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Vragen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801041"/>
          </a:xfrm>
          <a:prstGeom prst="rect">
            <a:avLst/>
          </a:prstGeom>
          <a:noFill/>
        </p:spPr>
        <p:txBody>
          <a:bodyPr wrap="square" rtlCol="0">
            <a:spAutoFit/>
          </a:bodyPr>
          <a:lstStyle/>
          <a:p>
            <a:r>
              <a:rPr lang="nl-NL" sz="2400" dirty="0"/>
              <a:t>Wat bereik je met temperatuurhandhaving?</a:t>
            </a:r>
          </a:p>
          <a:p>
            <a:r>
              <a:rPr lang="nl-NL" sz="2400" dirty="0"/>
              <a:t>Wat gebeurt er met een plant onder een bepaalde temperatuur?</a:t>
            </a:r>
          </a:p>
          <a:p>
            <a:r>
              <a:rPr lang="nl-NL" sz="2400" dirty="0"/>
              <a:t>Waar hangt de gemiddelde temperatuur vanaf?</a:t>
            </a:r>
          </a:p>
          <a:p>
            <a:r>
              <a:rPr lang="nl-NL" sz="2400" dirty="0"/>
              <a:t>Leg uit waarom een constante temperatuur van belang is?</a:t>
            </a:r>
          </a:p>
          <a:p>
            <a:r>
              <a:rPr lang="nl-NL" sz="2400" dirty="0"/>
              <a:t>Wat is temperatuurintegratie? Geef een voorbeeld.</a:t>
            </a:r>
          </a:p>
          <a:p>
            <a:r>
              <a:rPr lang="nl-NL" sz="2400" dirty="0"/>
              <a:t>Wat wordt er bedoeld met een graad dag? </a:t>
            </a:r>
          </a:p>
          <a:p>
            <a:r>
              <a:rPr lang="nl-NL" sz="2400" dirty="0"/>
              <a:t>Wat is het belang van temperatuurintegratie?</a:t>
            </a:r>
          </a:p>
          <a:p>
            <a:r>
              <a:rPr lang="nl-NL" sz="2400" dirty="0"/>
              <a:t>Wanneer kun je alleen maar temperatuurintegratie toepassen?</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32003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nodePh="1">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Opdracht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2693045"/>
          </a:xfrm>
          <a:prstGeom prst="rect">
            <a:avLst/>
          </a:prstGeom>
          <a:noFill/>
        </p:spPr>
        <p:txBody>
          <a:bodyPr wrap="square" rtlCol="0">
            <a:spAutoFit/>
          </a:bodyPr>
          <a:lstStyle/>
          <a:p>
            <a:r>
              <a:rPr lang="nl-NL" sz="2400" dirty="0"/>
              <a:t>Zoek op wat voor het gewas op jouw leerbedrijf de minimum, optimum en maximumtemperatuur is?</a:t>
            </a:r>
          </a:p>
          <a:p>
            <a:endParaRPr lang="nl-NL" sz="2400" dirty="0"/>
          </a:p>
          <a:p>
            <a:r>
              <a:rPr lang="nl-NL" sz="2400" dirty="0"/>
              <a:t>Wat zijn de belemmeringen voor het gewas als de temperatuur langdurig te hoog of te laag is?</a:t>
            </a:r>
          </a:p>
          <a:p>
            <a:endParaRPr lang="nl-NL" sz="2400" dirty="0"/>
          </a:p>
          <a:p>
            <a:r>
              <a:rPr lang="nl-NL" sz="2400" dirty="0"/>
              <a:t>Wanneer wordt er ingegrepen en hoe?</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22343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D434-9A04-4F62-8AC3-99DF39639434}"/>
              </a:ext>
            </a:extLst>
          </p:cNvPr>
          <p:cNvSpPr>
            <a:spLocks noGrp="1"/>
          </p:cNvSpPr>
          <p:nvPr>
            <p:ph type="title"/>
          </p:nvPr>
        </p:nvSpPr>
        <p:spPr>
          <a:xfrm>
            <a:off x="971600" y="548680"/>
            <a:ext cx="6777000" cy="764768"/>
          </a:xfrm>
        </p:spPr>
        <p:txBody>
          <a:bodyPr>
            <a:normAutofit/>
          </a:bodyPr>
          <a:lstStyle/>
          <a:p>
            <a:r>
              <a:rPr lang="nl-NL" sz="3000" dirty="0">
                <a:latin typeface="Calibri" panose="020F0502020204030204" pitchFamily="34" charset="0"/>
                <a:cs typeface="Calibri" panose="020F0502020204030204" pitchFamily="34" charset="0"/>
              </a:rPr>
              <a:t>Vragen</a:t>
            </a:r>
          </a:p>
        </p:txBody>
      </p:sp>
      <p:sp>
        <p:nvSpPr>
          <p:cNvPr id="5" name="Tijdelijke aanduiding voor inhoud 4">
            <a:extLst>
              <a:ext uri="{FF2B5EF4-FFF2-40B4-BE49-F238E27FC236}">
                <a16:creationId xmlns:a16="http://schemas.microsoft.com/office/drawing/2014/main" id="{68C6CB1A-3191-444A-A146-50A3711FAB4B}"/>
              </a:ext>
            </a:extLst>
          </p:cNvPr>
          <p:cNvSpPr>
            <a:spLocks noGrp="1"/>
          </p:cNvSpPr>
          <p:nvPr>
            <p:ph idx="1"/>
          </p:nvPr>
        </p:nvSpPr>
        <p:spPr>
          <a:xfrm>
            <a:off x="603312" y="1700808"/>
            <a:ext cx="7145288" cy="4351338"/>
          </a:xfrm>
        </p:spPr>
        <p:txBody>
          <a:bodyPr>
            <a:normAutofit/>
          </a:bodyPr>
          <a:lstStyle/>
          <a:p>
            <a:pPr marL="342900" indent="-342900"/>
            <a:r>
              <a:rPr lang="nl-NL" sz="2400" dirty="0">
                <a:latin typeface="Calibri" panose="020F0502020204030204" pitchFamily="34" charset="0"/>
                <a:cs typeface="Calibri" panose="020F0502020204030204" pitchFamily="34" charset="0"/>
              </a:rPr>
              <a:t>Waar is de aanmaak van assimilaten van afhankelijk?</a:t>
            </a:r>
          </a:p>
          <a:p>
            <a:pPr marL="342900" indent="-342900"/>
            <a:r>
              <a:rPr lang="nl-NL" sz="2400" dirty="0">
                <a:latin typeface="Calibri" panose="020F0502020204030204" pitchFamily="34" charset="0"/>
                <a:cs typeface="Calibri" panose="020F0502020204030204" pitchFamily="34" charset="0"/>
              </a:rPr>
              <a:t>Waar of niet waar: bij een hogere temperatuur heb je meer verbranding</a:t>
            </a:r>
          </a:p>
          <a:p>
            <a:pPr marL="342900" indent="-342900"/>
            <a:r>
              <a:rPr lang="nl-NL" sz="2400" dirty="0">
                <a:latin typeface="Calibri" panose="020F0502020204030204" pitchFamily="34" charset="0"/>
                <a:cs typeface="Calibri" panose="020F0502020204030204" pitchFamily="34" charset="0"/>
              </a:rPr>
              <a:t>Uit hoeveel % bestaat de groei ademhaling?</a:t>
            </a:r>
          </a:p>
          <a:p>
            <a:pPr marL="342900" indent="-342900"/>
            <a:r>
              <a:rPr lang="nl-NL" sz="2400" dirty="0">
                <a:latin typeface="Calibri" panose="020F0502020204030204" pitchFamily="34" charset="0"/>
                <a:cs typeface="Calibri" panose="020F0502020204030204" pitchFamily="34" charset="0"/>
              </a:rPr>
              <a:t>Waarom plukken tomatentelers de onderste bladeren af bij hun gewas</a:t>
            </a:r>
          </a:p>
          <a:p>
            <a:pPr marL="342900" indent="-342900"/>
            <a:r>
              <a:rPr lang="nl-NL" sz="2400" dirty="0">
                <a:latin typeface="Calibri" panose="020F0502020204030204" pitchFamily="34" charset="0"/>
                <a:cs typeface="Calibri" panose="020F0502020204030204" pitchFamily="34" charset="0"/>
              </a:rPr>
              <a:t>Verklaar waarom kwekers bij meer licht later gaan luchten?</a:t>
            </a:r>
          </a:p>
          <a:p>
            <a:pPr marL="342900" indent="-342900"/>
            <a:r>
              <a:rPr lang="nl-NL" sz="2400" dirty="0">
                <a:latin typeface="Calibri" panose="020F0502020204030204" pitchFamily="34" charset="0"/>
                <a:cs typeface="Calibri" panose="020F0502020204030204" pitchFamily="34" charset="0"/>
              </a:rPr>
              <a:t>Het nieuwe telen gaat uit van bij een …….. Hogere fotosynthese hoort ook een …….verbruik van suikers en dus ook een ……….temperatuur</a:t>
            </a:r>
          </a:p>
          <a:p>
            <a:pPr marL="342900" indent="-342900"/>
            <a:endParaRPr lang="nl-NL" sz="2400" dirty="0">
              <a:latin typeface="Calibri" panose="020F0502020204030204" pitchFamily="34" charset="0"/>
              <a:cs typeface="Calibri" panose="020F0502020204030204" pitchFamily="34" charset="0"/>
            </a:endParaRPr>
          </a:p>
          <a:p>
            <a:pPr marL="342900" indent="-342900"/>
            <a:endParaRPr lang="nl-NL" sz="2400" dirty="0">
              <a:latin typeface="Calibri" panose="020F0502020204030204" pitchFamily="34" charset="0"/>
              <a:cs typeface="Calibri" panose="020F0502020204030204" pitchFamily="34" charset="0"/>
            </a:endParaRPr>
          </a:p>
          <a:p>
            <a:pPr marL="187200" indent="-457200">
              <a:buFont typeface="+mj-lt"/>
              <a:buAutoNum type="arabicPeriod"/>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698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D434-9A04-4F62-8AC3-99DF39639434}"/>
              </a:ext>
            </a:extLst>
          </p:cNvPr>
          <p:cNvSpPr>
            <a:spLocks noGrp="1"/>
          </p:cNvSpPr>
          <p:nvPr>
            <p:ph type="title"/>
          </p:nvPr>
        </p:nvSpPr>
        <p:spPr>
          <a:xfrm>
            <a:off x="971600" y="548680"/>
            <a:ext cx="6777000" cy="764768"/>
          </a:xfrm>
        </p:spPr>
        <p:txBody>
          <a:bodyPr>
            <a:normAutofit/>
          </a:bodyPr>
          <a:lstStyle/>
          <a:p>
            <a:r>
              <a:rPr lang="nl-NL" sz="3000" dirty="0">
                <a:latin typeface="Calibri" panose="020F0502020204030204" pitchFamily="34" charset="0"/>
                <a:cs typeface="Calibri" panose="020F0502020204030204" pitchFamily="34" charset="0"/>
              </a:rPr>
              <a:t>Vragen</a:t>
            </a:r>
          </a:p>
        </p:txBody>
      </p:sp>
      <p:sp>
        <p:nvSpPr>
          <p:cNvPr id="5" name="Tijdelijke aanduiding voor inhoud 4">
            <a:extLst>
              <a:ext uri="{FF2B5EF4-FFF2-40B4-BE49-F238E27FC236}">
                <a16:creationId xmlns:a16="http://schemas.microsoft.com/office/drawing/2014/main" id="{68C6CB1A-3191-444A-A146-50A3711FAB4B}"/>
              </a:ext>
            </a:extLst>
          </p:cNvPr>
          <p:cNvSpPr>
            <a:spLocks noGrp="1"/>
          </p:cNvSpPr>
          <p:nvPr>
            <p:ph idx="1"/>
          </p:nvPr>
        </p:nvSpPr>
        <p:spPr>
          <a:xfrm>
            <a:off x="603312" y="1700808"/>
            <a:ext cx="7145288" cy="4351338"/>
          </a:xfrm>
        </p:spPr>
        <p:txBody>
          <a:bodyPr>
            <a:normAutofit/>
          </a:bodyPr>
          <a:lstStyle/>
          <a:p>
            <a:pPr marL="342900" indent="-342900"/>
            <a:r>
              <a:rPr lang="nl-NL" sz="2400" dirty="0">
                <a:latin typeface="Calibri" panose="020F0502020204030204" pitchFamily="34" charset="0"/>
                <a:cs typeface="Calibri" panose="020F0502020204030204" pitchFamily="34" charset="0"/>
              </a:rPr>
              <a:t>Hoe kan men de plantbalans sturen?</a:t>
            </a:r>
          </a:p>
          <a:p>
            <a:pPr marL="342900" indent="-342900"/>
            <a:r>
              <a:rPr lang="nl-NL" sz="2400" dirty="0">
                <a:latin typeface="Calibri" panose="020F0502020204030204" pitchFamily="34" charset="0"/>
                <a:cs typeface="Calibri" panose="020F0502020204030204" pitchFamily="34" charset="0"/>
              </a:rPr>
              <a:t>Hoe doe je dat bij een koude dag?</a:t>
            </a:r>
          </a:p>
          <a:p>
            <a:pPr marL="342900" indent="-342900"/>
            <a:r>
              <a:rPr lang="nl-NL" sz="2400" dirty="0">
                <a:latin typeface="Calibri" panose="020F0502020204030204" pitchFamily="34" charset="0"/>
                <a:cs typeface="Calibri" panose="020F0502020204030204" pitchFamily="34" charset="0"/>
              </a:rPr>
              <a:t>Hoe doe je dat bij een warme dag</a:t>
            </a:r>
          </a:p>
          <a:p>
            <a:pPr marL="342900" indent="-342900"/>
            <a:r>
              <a:rPr lang="nl-NL" sz="2400" dirty="0">
                <a:latin typeface="Calibri" panose="020F0502020204030204" pitchFamily="34" charset="0"/>
                <a:cs typeface="Calibri" panose="020F0502020204030204" pitchFamily="34" charset="0"/>
              </a:rPr>
              <a:t>Wat is het voordeel van minder luchten?</a:t>
            </a:r>
          </a:p>
          <a:p>
            <a:pPr marL="342900" indent="-342900"/>
            <a:endParaRPr lang="nl-NL" sz="2400" dirty="0">
              <a:latin typeface="Calibri" panose="020F0502020204030204" pitchFamily="34" charset="0"/>
              <a:cs typeface="Calibri" panose="020F0502020204030204" pitchFamily="34" charset="0"/>
            </a:endParaRPr>
          </a:p>
          <a:p>
            <a:pPr marL="342900" indent="-342900"/>
            <a:endParaRPr lang="nl-NL" sz="2400" dirty="0">
              <a:latin typeface="Calibri" panose="020F0502020204030204" pitchFamily="34" charset="0"/>
              <a:cs typeface="Calibri" panose="020F0502020204030204" pitchFamily="34" charset="0"/>
            </a:endParaRPr>
          </a:p>
          <a:p>
            <a:pPr marL="342900" indent="-342900"/>
            <a:endParaRPr lang="nl-NL" sz="2400" dirty="0">
              <a:latin typeface="Calibri" panose="020F0502020204030204" pitchFamily="34" charset="0"/>
              <a:cs typeface="Calibri" panose="020F0502020204030204" pitchFamily="34" charset="0"/>
            </a:endParaRPr>
          </a:p>
          <a:p>
            <a:pPr marL="187200" indent="-457200">
              <a:buFont typeface="+mj-lt"/>
              <a:buAutoNum type="arabicPeriod"/>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365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D434-9A04-4F62-8AC3-99DF39639434}"/>
              </a:ext>
            </a:extLst>
          </p:cNvPr>
          <p:cNvSpPr>
            <a:spLocks noGrp="1"/>
          </p:cNvSpPr>
          <p:nvPr>
            <p:ph type="title"/>
          </p:nvPr>
        </p:nvSpPr>
        <p:spPr>
          <a:xfrm>
            <a:off x="899592" y="548680"/>
            <a:ext cx="6777000" cy="764768"/>
          </a:xfrm>
        </p:spPr>
        <p:txBody>
          <a:bodyPr>
            <a:normAutofit/>
          </a:bodyPr>
          <a:lstStyle/>
          <a:p>
            <a:r>
              <a:rPr lang="nl-NL" sz="3000" dirty="0">
                <a:latin typeface="Calibri" panose="020F0502020204030204" pitchFamily="34" charset="0"/>
                <a:cs typeface="Calibri" panose="020F0502020204030204" pitchFamily="34" charset="0"/>
              </a:rPr>
              <a:t>Vragen </a:t>
            </a:r>
          </a:p>
        </p:txBody>
      </p:sp>
      <p:sp>
        <p:nvSpPr>
          <p:cNvPr id="5" name="Tijdelijke aanduiding voor inhoud 4">
            <a:extLst>
              <a:ext uri="{FF2B5EF4-FFF2-40B4-BE49-F238E27FC236}">
                <a16:creationId xmlns:a16="http://schemas.microsoft.com/office/drawing/2014/main" id="{68C6CB1A-3191-444A-A146-50A3711FAB4B}"/>
              </a:ext>
            </a:extLst>
          </p:cNvPr>
          <p:cNvSpPr>
            <a:spLocks noGrp="1"/>
          </p:cNvSpPr>
          <p:nvPr>
            <p:ph idx="1"/>
          </p:nvPr>
        </p:nvSpPr>
        <p:spPr>
          <a:xfrm>
            <a:off x="539552" y="1052736"/>
            <a:ext cx="6777000" cy="4968552"/>
          </a:xfrm>
        </p:spPr>
        <p:txBody>
          <a:bodyPr>
            <a:normAutofit fontScale="55000" lnSpcReduction="20000"/>
          </a:bodyPr>
          <a:lstStyle/>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Wat is de belangrijkste bron van een hoge luchtvochtigheid in de kas </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Wat kunnen extra bronnen zijn van aanvoer van waterdamp in de kas</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Hoe wordt waterdamp afgevoerd?</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Hoe druk je de hoeveelheid ventilatie uit?</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Waar hangt de ventilatiesnelheid van af?</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Buiten is het 10 C met een vochtgehalte van 5 gram per m3, in de kas is 22 C met een vochtgehalte van 14 gram. De ventilatie snelheid is 10 m3 lucht per m2.</a:t>
            </a:r>
            <a:br>
              <a:rPr lang="nl-NL" sz="2900" dirty="0">
                <a:latin typeface="Calibri" panose="020F0502020204030204" pitchFamily="34" charset="0"/>
                <a:ea typeface="Calibri" panose="020F0502020204030204" pitchFamily="34" charset="0"/>
                <a:cs typeface="Times New Roman" panose="02020603050405020304" pitchFamily="18" charset="0"/>
              </a:rPr>
            </a:br>
            <a:r>
              <a:rPr lang="nl-NL" sz="2900" dirty="0">
                <a:latin typeface="Calibri" panose="020F0502020204030204" pitchFamily="34" charset="0"/>
                <a:ea typeface="Calibri" panose="020F0502020204030204" pitchFamily="34" charset="0"/>
                <a:cs typeface="Times New Roman" panose="02020603050405020304" pitchFamily="18" charset="0"/>
              </a:rPr>
              <a:t>Hoeveel waterdamp per m2 wordt er dan per uur afgevoerd?</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Het is in de kas 25 °C is met een vochtgehalte van 15 gram per m 3 . Buiten is het 12 °C met een vochtgehalte van 7 g per m 3 . Bij een ventilatiesnelheid van 10 m 3 lucht per m 2.</a:t>
            </a:r>
            <a:br>
              <a:rPr lang="nl-NL" sz="2900" dirty="0">
                <a:latin typeface="Calibri" panose="020F0502020204030204" pitchFamily="34" charset="0"/>
                <a:ea typeface="Calibri" panose="020F0502020204030204" pitchFamily="34" charset="0"/>
                <a:cs typeface="Times New Roman" panose="02020603050405020304" pitchFamily="18" charset="0"/>
              </a:rPr>
            </a:br>
            <a:r>
              <a:rPr lang="nl-NL" sz="2900" dirty="0">
                <a:latin typeface="Calibri" panose="020F0502020204030204" pitchFamily="34" charset="0"/>
                <a:ea typeface="Calibri" panose="020F0502020204030204" pitchFamily="34" charset="0"/>
                <a:cs typeface="Times New Roman" panose="02020603050405020304" pitchFamily="18" charset="0"/>
              </a:rPr>
              <a:t>Hoeveel waterdamp per m2 wordt er dan per uur afgevoerd?</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Het is in de kas 22 °C is met een vochtgehalte van 10 gram per m 3 . Buiten is het 14 °C met een vochtgehalte van 6 g per m 3 . Bij een ventilatiesnelheid van 15 m 3 lucht per m 2.</a:t>
            </a:r>
            <a:br>
              <a:rPr lang="nl-NL" sz="2900" dirty="0">
                <a:latin typeface="Calibri" panose="020F0502020204030204" pitchFamily="34" charset="0"/>
                <a:ea typeface="Calibri" panose="020F0502020204030204" pitchFamily="34" charset="0"/>
                <a:cs typeface="Times New Roman" panose="02020603050405020304" pitchFamily="18" charset="0"/>
              </a:rPr>
            </a:br>
            <a:r>
              <a:rPr lang="nl-NL" sz="2900" dirty="0">
                <a:latin typeface="Calibri" panose="020F0502020204030204" pitchFamily="34" charset="0"/>
                <a:ea typeface="Calibri" panose="020F0502020204030204" pitchFamily="34" charset="0"/>
                <a:cs typeface="Times New Roman" panose="02020603050405020304" pitchFamily="18" charset="0"/>
              </a:rPr>
              <a:t>Hoeveel waterdamp per m2 wordt er dan per uur afgevoerd?</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Het is in de kas 20 °C is met een vochtgehalte van 12 gram per m 3 . Buiten is het 13°C met een vochtgehalte van 10 g per m 3 . Bij een ventilatiesnelheid van 25 m 3 lucht per m 2.</a:t>
            </a:r>
            <a:br>
              <a:rPr lang="nl-NL" sz="2900" dirty="0">
                <a:latin typeface="Calibri" panose="020F0502020204030204" pitchFamily="34" charset="0"/>
                <a:ea typeface="Calibri" panose="020F0502020204030204" pitchFamily="34" charset="0"/>
                <a:cs typeface="Times New Roman" panose="02020603050405020304" pitchFamily="18" charset="0"/>
              </a:rPr>
            </a:br>
            <a:r>
              <a:rPr lang="nl-NL" sz="2900" dirty="0">
                <a:latin typeface="Calibri" panose="020F0502020204030204" pitchFamily="34" charset="0"/>
                <a:ea typeface="Calibri" panose="020F0502020204030204" pitchFamily="34" charset="0"/>
                <a:cs typeface="Times New Roman" panose="02020603050405020304" pitchFamily="18" charset="0"/>
              </a:rPr>
              <a:t>Hoeveel waterdamp per m2 wordt er dan per uur afgevoerd?</a:t>
            </a:r>
          </a:p>
          <a:p>
            <a:pPr marL="342900" lvl="0" indent="-342900">
              <a:lnSpc>
                <a:spcPct val="107000"/>
              </a:lnSpc>
              <a:spcAft>
                <a:spcPts val="0"/>
              </a:spcAft>
              <a:buFont typeface="+mj-lt"/>
              <a:buAutoNum type="arabicPeriod"/>
            </a:pPr>
            <a:r>
              <a:rPr lang="nl-NL" sz="2900" dirty="0">
                <a:latin typeface="Calibri" panose="020F0502020204030204" pitchFamily="34" charset="0"/>
                <a:ea typeface="Calibri" panose="020F0502020204030204" pitchFamily="34" charset="0"/>
                <a:cs typeface="Times New Roman" panose="02020603050405020304" pitchFamily="18" charset="0"/>
              </a:rPr>
              <a:t>Als je een temperatuur van 25 C hebt en een luchtvochtigheid van 70 % , wat is dan het AV?</a:t>
            </a:r>
          </a:p>
          <a:p>
            <a:pPr marL="457200" indent="-457200">
              <a:buFont typeface="+mj-lt"/>
              <a:buAutoNum type="arabicPeriod"/>
            </a:pPr>
            <a:endParaRPr lang="nl-NL" sz="2400" dirty="0"/>
          </a:p>
          <a:p>
            <a:endParaRPr lang="nl-NL" sz="2400" dirty="0">
              <a:cs typeface="Calibri"/>
            </a:endParaRPr>
          </a:p>
          <a:p>
            <a:pPr marL="187200" indent="-457200">
              <a:buFont typeface="+mj-lt"/>
              <a:buAutoNum type="arabicPeriod"/>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4401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D434-9A04-4F62-8AC3-99DF39639434}"/>
              </a:ext>
            </a:extLst>
          </p:cNvPr>
          <p:cNvSpPr>
            <a:spLocks noGrp="1"/>
          </p:cNvSpPr>
          <p:nvPr>
            <p:ph type="title"/>
          </p:nvPr>
        </p:nvSpPr>
        <p:spPr>
          <a:xfrm>
            <a:off x="899592" y="548680"/>
            <a:ext cx="6777000" cy="764768"/>
          </a:xfrm>
        </p:spPr>
        <p:txBody>
          <a:bodyPr>
            <a:normAutofit/>
          </a:bodyPr>
          <a:lstStyle/>
          <a:p>
            <a:r>
              <a:rPr lang="nl-NL" sz="3000" dirty="0">
                <a:latin typeface="Calibri" panose="020F0502020204030204" pitchFamily="34" charset="0"/>
                <a:cs typeface="Calibri" panose="020F0502020204030204" pitchFamily="34" charset="0"/>
              </a:rPr>
              <a:t>Vragen </a:t>
            </a:r>
          </a:p>
        </p:txBody>
      </p:sp>
      <p:sp>
        <p:nvSpPr>
          <p:cNvPr id="5" name="Tijdelijke aanduiding voor inhoud 4">
            <a:extLst>
              <a:ext uri="{FF2B5EF4-FFF2-40B4-BE49-F238E27FC236}">
                <a16:creationId xmlns:a16="http://schemas.microsoft.com/office/drawing/2014/main" id="{68C6CB1A-3191-444A-A146-50A3711FAB4B}"/>
              </a:ext>
            </a:extLst>
          </p:cNvPr>
          <p:cNvSpPr>
            <a:spLocks noGrp="1"/>
          </p:cNvSpPr>
          <p:nvPr>
            <p:ph idx="1"/>
          </p:nvPr>
        </p:nvSpPr>
        <p:spPr>
          <a:xfrm>
            <a:off x="683568" y="1124744"/>
            <a:ext cx="6480720" cy="4351338"/>
          </a:xfrm>
        </p:spPr>
        <p:txBody>
          <a:bodyPr>
            <a:normAutofit fontScale="85000" lnSpcReduction="20000"/>
          </a:bodyPr>
          <a:lstStyle/>
          <a:p>
            <a:pPr lvl="0" indent="0">
              <a:lnSpc>
                <a:spcPct val="107000"/>
              </a:lnSpc>
              <a:spcAft>
                <a:spcPts val="0"/>
              </a:spcAft>
              <a:buNone/>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Als je een temperatuur hebt van 20 C en een AV van  13. Wat is dan de RV?</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Als je een AV van 8 hebt en een RV van  70 %, wat is dan de temperatuur?</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Wat is het dauwpunt als je een RV van 85 % en een temperatuur van 20 C?</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Wat is hierbij het </a:t>
            </a:r>
            <a:r>
              <a:rPr lang="nl-NL" sz="2400" dirty="0" err="1">
                <a:latin typeface="Calibri" panose="020F0502020204030204" pitchFamily="34" charset="0"/>
                <a:ea typeface="Calibri" panose="020F0502020204030204" pitchFamily="34" charset="0"/>
                <a:cs typeface="Times New Roman" panose="02020603050405020304" pitchFamily="18" charset="0"/>
              </a:rPr>
              <a:t>vochtdeficiet</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Wat is het dauwpunt als je een RV van 80 % en een temperatuur van 25 C?</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Wat is hierbij het </a:t>
            </a:r>
            <a:r>
              <a:rPr lang="nl-NL" sz="2400" dirty="0" err="1">
                <a:latin typeface="Calibri" panose="020F0502020204030204" pitchFamily="34" charset="0"/>
                <a:ea typeface="Calibri" panose="020F0502020204030204" pitchFamily="34" charset="0"/>
                <a:cs typeface="Times New Roman" panose="02020603050405020304" pitchFamily="18" charset="0"/>
              </a:rPr>
              <a:t>vochtdeficiet</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Wat betekent het </a:t>
            </a:r>
            <a:r>
              <a:rPr lang="nl-NL" sz="2400" dirty="0" err="1">
                <a:latin typeface="Calibri" panose="020F0502020204030204" pitchFamily="34" charset="0"/>
                <a:ea typeface="Calibri" panose="020F0502020204030204" pitchFamily="34" charset="0"/>
                <a:cs typeface="Times New Roman" panose="02020603050405020304" pitchFamily="18" charset="0"/>
              </a:rPr>
              <a:t>vochtdeficiet</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Wat betekent het dauwpunt?</a:t>
            </a:r>
          </a:p>
          <a:p>
            <a:pPr marL="342900" lvl="0" indent="-342900">
              <a:lnSpc>
                <a:spcPct val="107000"/>
              </a:lnSpc>
              <a:spcAft>
                <a:spcPts val="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Waarom mag het </a:t>
            </a:r>
            <a:r>
              <a:rPr lang="nl-NL" sz="2400" dirty="0" err="1">
                <a:latin typeface="Calibri" panose="020F0502020204030204" pitchFamily="34" charset="0"/>
                <a:ea typeface="Calibri" panose="020F0502020204030204" pitchFamily="34" charset="0"/>
                <a:cs typeface="Times New Roman" panose="02020603050405020304" pitchFamily="18" charset="0"/>
              </a:rPr>
              <a:t>vochtdeficiet</a:t>
            </a:r>
            <a:r>
              <a:rPr lang="nl-NL" sz="2400" dirty="0">
                <a:latin typeface="Calibri" panose="020F0502020204030204" pitchFamily="34" charset="0"/>
                <a:ea typeface="Calibri" panose="020F0502020204030204" pitchFamily="34" charset="0"/>
                <a:cs typeface="Times New Roman" panose="02020603050405020304" pitchFamily="18" charset="0"/>
              </a:rPr>
              <a:t> niet te hoog zijn?</a:t>
            </a:r>
          </a:p>
          <a:p>
            <a:pPr marL="342900" lvl="0" indent="-342900">
              <a:lnSpc>
                <a:spcPct val="107000"/>
              </a:lnSpc>
              <a:spcAft>
                <a:spcPts val="800"/>
              </a:spcAft>
              <a:buFont typeface="+mj-lt"/>
              <a:buAutoNum type="arabicPeriod" startAt="11"/>
            </a:pPr>
            <a:r>
              <a:rPr lang="nl-NL" sz="2400" dirty="0">
                <a:latin typeface="Calibri" panose="020F0502020204030204" pitchFamily="34" charset="0"/>
                <a:ea typeface="Calibri" panose="020F0502020204030204" pitchFamily="34" charset="0"/>
                <a:cs typeface="Times New Roman" panose="02020603050405020304" pitchFamily="18" charset="0"/>
              </a:rPr>
              <a:t>Waarom mag het </a:t>
            </a:r>
            <a:r>
              <a:rPr lang="nl-NL" sz="2400" dirty="0" err="1">
                <a:latin typeface="Calibri" panose="020F0502020204030204" pitchFamily="34" charset="0"/>
                <a:ea typeface="Calibri" panose="020F0502020204030204" pitchFamily="34" charset="0"/>
                <a:cs typeface="Times New Roman" panose="02020603050405020304" pitchFamily="18" charset="0"/>
              </a:rPr>
              <a:t>vochtdeficiet</a:t>
            </a:r>
            <a:r>
              <a:rPr lang="nl-NL" sz="2400" dirty="0">
                <a:latin typeface="Calibri" panose="020F0502020204030204" pitchFamily="34" charset="0"/>
                <a:ea typeface="Calibri" panose="020F0502020204030204" pitchFamily="34" charset="0"/>
                <a:cs typeface="Times New Roman" panose="02020603050405020304" pitchFamily="18" charset="0"/>
              </a:rPr>
              <a:t> niet te laag zijn?</a:t>
            </a:r>
            <a:br>
              <a:rPr lang="nl-NL" sz="2400" dirty="0">
                <a:latin typeface="Calibri" panose="020F0502020204030204" pitchFamily="34" charset="0"/>
                <a:ea typeface="Calibri" panose="020F0502020204030204" pitchFamily="34" charset="0"/>
                <a:cs typeface="Times New Roman" panose="02020603050405020304" pitchFamily="18" charset="0"/>
              </a:rPr>
            </a:b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startAt="11"/>
            </a:pPr>
            <a:endParaRPr lang="nl-NL" sz="2400" dirty="0"/>
          </a:p>
          <a:p>
            <a:pPr marL="457200" indent="-457200">
              <a:buFont typeface="+mj-lt"/>
              <a:buAutoNum type="arabicPeriod" startAt="11"/>
            </a:pPr>
            <a:endParaRPr lang="nl-NL" sz="2400" dirty="0"/>
          </a:p>
          <a:p>
            <a:endParaRPr lang="nl-NL" sz="2400" dirty="0">
              <a:cs typeface="Calibri"/>
            </a:endParaRPr>
          </a:p>
          <a:p>
            <a:pPr marL="187200" indent="-457200">
              <a:buFont typeface="+mj-lt"/>
              <a:buAutoNum type="arabicPeriod"/>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520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69071" y="1683863"/>
            <a:ext cx="5915025" cy="747713"/>
          </a:xfrm>
        </p:spPr>
        <p:txBody>
          <a:bodyPr>
            <a:normAutofit/>
          </a:bodyPr>
          <a:lstStyle/>
          <a:p>
            <a:pPr eaLnBrk="1" hangingPunct="1"/>
            <a:endParaRPr lang="nl-NL" altLang="nl-NL" b="1" dirty="0"/>
          </a:p>
        </p:txBody>
      </p:sp>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3"/>
          <a:stretch>
            <a:fillRect/>
          </a:stretch>
        </p:blipFill>
        <p:spPr>
          <a:xfrm>
            <a:off x="1054369" y="1910107"/>
            <a:ext cx="6144428" cy="3160925"/>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56902" y="620688"/>
            <a:ext cx="574158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a:ln>
                  <a:noFill/>
                </a:ln>
                <a:solidFill>
                  <a:prstClr val="black"/>
                </a:solidFill>
                <a:effectLst/>
                <a:uLnTx/>
                <a:uFillTx/>
                <a:latin typeface="Calibri"/>
                <a:ea typeface="+mn-ea"/>
                <a:cs typeface="+mn-cs"/>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56902" y="1988840"/>
            <a:ext cx="6263640" cy="3093154"/>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Wat weten we nog verleden week?</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Temperatuur en groeiklimaat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Meten en fotograferen praktijkproef</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Temperatuur meten in de kas</a:t>
            </a:r>
          </a:p>
          <a:p>
            <a:pPr marL="214313" lvl="0" indent="-214313" defTabSz="914400">
              <a:buFont typeface="Arial" panose="020B0604020202020204" pitchFamily="34" charset="0"/>
              <a:buChar char="•"/>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Generatief - vegetatief</a:t>
            </a:r>
            <a:endParaRPr lang="nl-NL" sz="2400" dirty="0">
              <a:solidFill>
                <a:prstClr val="black"/>
              </a:solidFill>
              <a:latin typeface="Calibri"/>
            </a:endParaRPr>
          </a:p>
          <a:p>
            <a:pPr marL="214313" lvl="0" indent="-214313" defTabSz="914400">
              <a:buFont typeface="Arial" panose="020B0604020202020204" pitchFamily="34" charset="0"/>
              <a:buChar char="•"/>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Toets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Afsluiting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0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48680"/>
            <a:ext cx="7893432" cy="1080000"/>
          </a:xfrm>
        </p:spPr>
        <p:txBody>
          <a:bodyPr>
            <a:normAutofit/>
          </a:bodyPr>
          <a:lstStyle/>
          <a:p>
            <a:r>
              <a:rPr lang="nl-NL" sz="2800" dirty="0" err="1"/>
              <a:t>Psychrodiagram</a:t>
            </a:r>
            <a:r>
              <a:rPr lang="nl-NL" sz="2800" dirty="0"/>
              <a:t> </a:t>
            </a:r>
            <a:endParaRPr lang="nl-NL" sz="3000" b="1" dirty="0"/>
          </a:p>
        </p:txBody>
      </p:sp>
      <p:pic>
        <p:nvPicPr>
          <p:cNvPr id="4" name="Tijdelijke aanduiding voor inhoud 10">
            <a:extLst>
              <a:ext uri="{FF2B5EF4-FFF2-40B4-BE49-F238E27FC236}">
                <a16:creationId xmlns:a16="http://schemas.microsoft.com/office/drawing/2014/main" id="{11B6B28D-061A-4BCA-80BC-F28395D9F240}"/>
              </a:ext>
            </a:extLst>
          </p:cNvPr>
          <p:cNvPicPr>
            <a:picLocks noGrp="1" noChangeAspect="1"/>
          </p:cNvPicPr>
          <p:nvPr>
            <p:ph idx="1"/>
          </p:nvPr>
        </p:nvPicPr>
        <p:blipFill>
          <a:blip r:embed="rId2"/>
          <a:stretch>
            <a:fillRect/>
          </a:stretch>
        </p:blipFill>
        <p:spPr>
          <a:xfrm>
            <a:off x="540438" y="980728"/>
            <a:ext cx="8063123" cy="4997944"/>
          </a:xfrm>
          <a:prstGeom prst="rect">
            <a:avLst/>
          </a:prstGeom>
        </p:spPr>
      </p:pic>
      <p:sp>
        <p:nvSpPr>
          <p:cNvPr id="5" name="Rechthoek 4">
            <a:extLst>
              <a:ext uri="{FF2B5EF4-FFF2-40B4-BE49-F238E27FC236}">
                <a16:creationId xmlns:a16="http://schemas.microsoft.com/office/drawing/2014/main" id="{0E463527-AA84-4AA6-8A8B-77843BF44D1B}"/>
              </a:ext>
            </a:extLst>
          </p:cNvPr>
          <p:cNvSpPr/>
          <p:nvPr/>
        </p:nvSpPr>
        <p:spPr>
          <a:xfrm>
            <a:off x="2555776" y="6277072"/>
            <a:ext cx="3260508" cy="369332"/>
          </a:xfrm>
          <a:prstGeom prst="rect">
            <a:avLst/>
          </a:prstGeom>
        </p:spPr>
        <p:txBody>
          <a:bodyPr wrap="none">
            <a:spAutoFit/>
          </a:bodyPr>
          <a:lstStyle/>
          <a:p>
            <a:r>
              <a:rPr lang="nl-NL" dirty="0">
                <a:latin typeface="Calibri" panose="020F0502020204030204" pitchFamily="34" charset="0"/>
                <a:cs typeface="Calibri" panose="020F0502020204030204" pitchFamily="34" charset="0"/>
                <a:hlinkClick r:id="rId3"/>
              </a:rPr>
              <a:t>http://hnt.letsgrow.com/psychro</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331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48680"/>
            <a:ext cx="7893432" cy="1080000"/>
          </a:xfrm>
        </p:spPr>
        <p:txBody>
          <a:bodyPr>
            <a:normAutofit/>
          </a:bodyPr>
          <a:lstStyle/>
          <a:p>
            <a:r>
              <a:rPr lang="nl-NL" sz="3000" b="1" dirty="0"/>
              <a:t>Reactie van plantendelen op temperatuur</a:t>
            </a:r>
          </a:p>
        </p:txBody>
      </p:sp>
      <p:sp>
        <p:nvSpPr>
          <p:cNvPr id="3" name="Tijdelijke aanduiding voor inhoud 2"/>
          <p:cNvSpPr>
            <a:spLocks noGrp="1"/>
          </p:cNvSpPr>
          <p:nvPr>
            <p:ph idx="1"/>
          </p:nvPr>
        </p:nvSpPr>
        <p:spPr>
          <a:xfrm>
            <a:off x="567000" y="1910262"/>
            <a:ext cx="6669296" cy="4351338"/>
          </a:xfrm>
        </p:spPr>
        <p:txBody>
          <a:bodyPr>
            <a:normAutofit lnSpcReduction="10000"/>
          </a:bodyPr>
          <a:lstStyle/>
          <a:p>
            <a:pPr marL="285750" indent="-285750"/>
            <a:r>
              <a:rPr lang="nl-NL" sz="2400" dirty="0"/>
              <a:t>Als er één orgaan in de plant erg gevoelig is voor de temperatuur, dan is dat het groeipunt. Een ‘koude kop’ is slecht voor de vorming van nieuw blad en bloemknoppen. Dit geldt voor alle gewassen, of het groeipunt nu hoog in de lucht zit of vlak bij de grond. </a:t>
            </a:r>
          </a:p>
          <a:p>
            <a:endParaRPr lang="nl-NL" sz="2400" dirty="0"/>
          </a:p>
          <a:p>
            <a:pPr marL="285750" indent="-285750"/>
            <a:r>
              <a:rPr lang="nl-NL" sz="2400" dirty="0"/>
              <a:t>Bij een lage temperatuur in het begin van de teelt wordt er niet alleen minder blad afgesplitst, maar wordt dat blad bovendien dikker. Dat gaat ten koste van de opbouw van het fotosyntheseapparaat</a:t>
            </a:r>
            <a:r>
              <a:rPr lang="nl-NL" dirty="0"/>
              <a:t>. </a:t>
            </a:r>
          </a:p>
        </p:txBody>
      </p:sp>
      <p:pic>
        <p:nvPicPr>
          <p:cNvPr id="4" name="Afbeelding 3">
            <a:extLst>
              <a:ext uri="{FF2B5EF4-FFF2-40B4-BE49-F238E27FC236}">
                <a16:creationId xmlns:a16="http://schemas.microsoft.com/office/drawing/2014/main" id="{7B10FA72-9B7F-4FAF-A1BE-AC4FEE9B4AEF}"/>
              </a:ext>
            </a:extLst>
          </p:cNvPr>
          <p:cNvPicPr>
            <a:picLocks noChangeAspect="1"/>
          </p:cNvPicPr>
          <p:nvPr/>
        </p:nvPicPr>
        <p:blipFill rotWithShape="1">
          <a:blip r:embed="rId2"/>
          <a:srcRect l="26016" t="-889" r="-1713" b="889"/>
          <a:stretch/>
        </p:blipFill>
        <p:spPr>
          <a:xfrm>
            <a:off x="7164288" y="5258594"/>
            <a:ext cx="1879104" cy="1508418"/>
          </a:xfrm>
          <a:prstGeom prst="rect">
            <a:avLst/>
          </a:prstGeom>
        </p:spPr>
      </p:pic>
    </p:spTree>
    <p:extLst>
      <p:ext uri="{BB962C8B-B14F-4D97-AF65-F5344CB8AC3E}">
        <p14:creationId xmlns:p14="http://schemas.microsoft.com/office/powerpoint/2010/main" val="26717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124744"/>
            <a:ext cx="6777000" cy="4608512"/>
          </a:xfrm>
        </p:spPr>
        <p:txBody>
          <a:bodyPr>
            <a:noAutofit/>
          </a:bodyPr>
          <a:lstStyle/>
          <a:p>
            <a:pPr marL="285750" indent="-285750"/>
            <a:r>
              <a:rPr lang="nl-NL" sz="2400" dirty="0"/>
              <a:t>Als het groeipunt selectief verwarmd zou kunnen worden, onafhankelijk van andere organen, zou dat tot een snellere ontwikkeling leiden. Dit kan o.a. met een groeibuis, scherm of Son T lampen</a:t>
            </a:r>
          </a:p>
          <a:p>
            <a:endParaRPr lang="nl-NL" sz="2400" dirty="0"/>
          </a:p>
          <a:p>
            <a:pPr marL="285750" indent="-285750"/>
            <a:r>
              <a:rPr lang="nl-NL" sz="2400" dirty="0"/>
              <a:t>Ook de uitgroei van vruchten wordt in hoge mate door de temperatuur bepaald. Bij tomaten groeien de vruchten harder als het warmer is.</a:t>
            </a:r>
          </a:p>
          <a:p>
            <a:pPr marL="285750" indent="-285750"/>
            <a:br>
              <a:rPr lang="nl-NL" sz="2400" dirty="0"/>
            </a:br>
            <a:r>
              <a:rPr lang="nl-NL" sz="2400" dirty="0"/>
              <a:t>Bij koelen van onderaf kunnen </a:t>
            </a:r>
            <a:r>
              <a:rPr lang="nl-NL" sz="2400" dirty="0" err="1"/>
              <a:t>afrijpende</a:t>
            </a:r>
            <a:r>
              <a:rPr lang="nl-NL" sz="2400" dirty="0"/>
              <a:t> vruchten kouder worden, dan zal de afrijping langzamer verlopen.</a:t>
            </a:r>
          </a:p>
        </p:txBody>
      </p:sp>
      <p:pic>
        <p:nvPicPr>
          <p:cNvPr id="4" name="Afbeelding 3">
            <a:extLst>
              <a:ext uri="{FF2B5EF4-FFF2-40B4-BE49-F238E27FC236}">
                <a16:creationId xmlns:a16="http://schemas.microsoft.com/office/drawing/2014/main" id="{3C39D6AF-AB47-4B10-A3ED-9AAF292F1ABE}"/>
              </a:ext>
            </a:extLst>
          </p:cNvPr>
          <p:cNvPicPr>
            <a:picLocks noChangeAspect="1"/>
          </p:cNvPicPr>
          <p:nvPr/>
        </p:nvPicPr>
        <p:blipFill>
          <a:blip r:embed="rId2"/>
          <a:stretch>
            <a:fillRect/>
          </a:stretch>
        </p:blipFill>
        <p:spPr>
          <a:xfrm>
            <a:off x="7020272" y="113026"/>
            <a:ext cx="1992208" cy="1337833"/>
          </a:xfrm>
          <a:prstGeom prst="rect">
            <a:avLst/>
          </a:prstGeom>
        </p:spPr>
      </p:pic>
      <p:pic>
        <p:nvPicPr>
          <p:cNvPr id="5" name="Afbeelding 4">
            <a:extLst>
              <a:ext uri="{FF2B5EF4-FFF2-40B4-BE49-F238E27FC236}">
                <a16:creationId xmlns:a16="http://schemas.microsoft.com/office/drawing/2014/main" id="{81BA52DE-4859-4F99-B77D-876831F43A2C}"/>
              </a:ext>
            </a:extLst>
          </p:cNvPr>
          <p:cNvPicPr>
            <a:picLocks noChangeAspect="1"/>
          </p:cNvPicPr>
          <p:nvPr/>
        </p:nvPicPr>
        <p:blipFill>
          <a:blip r:embed="rId3"/>
          <a:stretch>
            <a:fillRect/>
          </a:stretch>
        </p:blipFill>
        <p:spPr>
          <a:xfrm>
            <a:off x="6948264" y="5351243"/>
            <a:ext cx="2064216" cy="1373642"/>
          </a:xfrm>
          <a:prstGeom prst="rect">
            <a:avLst/>
          </a:prstGeom>
        </p:spPr>
      </p:pic>
    </p:spTree>
    <p:extLst>
      <p:ext uri="{BB962C8B-B14F-4D97-AF65-F5344CB8AC3E}">
        <p14:creationId xmlns:p14="http://schemas.microsoft.com/office/powerpoint/2010/main" val="11505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000" dirty="0"/>
              <a:t>Planttemperatuur  meten</a:t>
            </a:r>
          </a:p>
        </p:txBody>
      </p:sp>
      <p:sp>
        <p:nvSpPr>
          <p:cNvPr id="3" name="Tijdelijke aanduiding voor inhoud 2"/>
          <p:cNvSpPr>
            <a:spLocks noGrp="1"/>
          </p:cNvSpPr>
          <p:nvPr>
            <p:ph idx="1"/>
          </p:nvPr>
        </p:nvSpPr>
        <p:spPr>
          <a:xfrm>
            <a:off x="567000" y="1772816"/>
            <a:ext cx="6381264" cy="4351338"/>
          </a:xfrm>
        </p:spPr>
        <p:txBody>
          <a:bodyPr>
            <a:normAutofit fontScale="92500" lnSpcReduction="20000"/>
          </a:bodyPr>
          <a:lstStyle/>
          <a:p>
            <a:pPr marL="285750" indent="-285750"/>
            <a:r>
              <a:rPr lang="nl-NL" sz="2400" dirty="0"/>
              <a:t>Een plant heeft een andere temperatuur dan de temperatuur in de kas;</a:t>
            </a:r>
          </a:p>
          <a:p>
            <a:endParaRPr lang="nl-NL" sz="2400" dirty="0"/>
          </a:p>
          <a:p>
            <a:pPr marL="285750" indent="-285750"/>
            <a:r>
              <a:rPr lang="nl-NL" sz="2400" dirty="0"/>
              <a:t>De planttemperatuur kan soms wel 2 graden onder de kastemperatuur zijn door verdamping van het gewas (goed groeiend gewas).</a:t>
            </a:r>
          </a:p>
          <a:p>
            <a:pPr marL="285750" indent="-285750"/>
            <a:endParaRPr lang="nl-NL" sz="2400" dirty="0"/>
          </a:p>
          <a:p>
            <a:pPr marL="285750" indent="-285750"/>
            <a:r>
              <a:rPr lang="nl-NL" sz="2400" dirty="0"/>
              <a:t>Als de planttemperatuur ver boven de omgevingstemperatuur ligt kan de plant in een stress situatie zitten. </a:t>
            </a:r>
          </a:p>
          <a:p>
            <a:endParaRPr lang="nl-NL" sz="2400" dirty="0"/>
          </a:p>
          <a:p>
            <a:pPr marL="285750" indent="-285750"/>
            <a:r>
              <a:rPr lang="nl-NL" sz="2400" dirty="0"/>
              <a:t>Het is goed om dit te meten om het proces in plant te sturen en te volgen.</a:t>
            </a:r>
          </a:p>
          <a:p>
            <a:endParaRPr lang="nl-NL" sz="2400" dirty="0"/>
          </a:p>
          <a:p>
            <a:pPr marL="342900" indent="-342900"/>
            <a:r>
              <a:rPr lang="nl-NL" sz="2400" dirty="0"/>
              <a:t>Dit doe je met een planttemperatuurmeter (PT-meter)</a:t>
            </a:r>
          </a:p>
          <a:p>
            <a:endParaRPr lang="nl-NL" dirty="0"/>
          </a:p>
        </p:txBody>
      </p:sp>
      <p:pic>
        <p:nvPicPr>
          <p:cNvPr id="4" name="Afbeelding 3">
            <a:extLst>
              <a:ext uri="{FF2B5EF4-FFF2-40B4-BE49-F238E27FC236}">
                <a16:creationId xmlns:a16="http://schemas.microsoft.com/office/drawing/2014/main" id="{27E4752D-4196-42E1-8BD0-F4EF14150306}"/>
              </a:ext>
            </a:extLst>
          </p:cNvPr>
          <p:cNvPicPr>
            <a:picLocks noChangeAspect="1"/>
          </p:cNvPicPr>
          <p:nvPr/>
        </p:nvPicPr>
        <p:blipFill>
          <a:blip r:embed="rId2"/>
          <a:stretch>
            <a:fillRect/>
          </a:stretch>
        </p:blipFill>
        <p:spPr>
          <a:xfrm flipH="1">
            <a:off x="6372200" y="49306"/>
            <a:ext cx="2604268" cy="1524000"/>
          </a:xfrm>
          <a:prstGeom prst="rect">
            <a:avLst/>
          </a:prstGeom>
        </p:spPr>
      </p:pic>
    </p:spTree>
    <p:extLst>
      <p:ext uri="{BB962C8B-B14F-4D97-AF65-F5344CB8AC3E}">
        <p14:creationId xmlns:p14="http://schemas.microsoft.com/office/powerpoint/2010/main" val="15810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40294"/>
            <a:ext cx="6777000" cy="476736"/>
          </a:xfrm>
        </p:spPr>
        <p:txBody>
          <a:bodyPr>
            <a:normAutofit/>
          </a:bodyPr>
          <a:lstStyle/>
          <a:p>
            <a:r>
              <a:rPr lang="nl-NL" sz="3000" dirty="0"/>
              <a:t>Optimale groei</a:t>
            </a:r>
          </a:p>
        </p:txBody>
      </p:sp>
      <p:sp>
        <p:nvSpPr>
          <p:cNvPr id="3" name="Tijdelijke aanduiding voor inhoud 2"/>
          <p:cNvSpPr>
            <a:spLocks noGrp="1"/>
          </p:cNvSpPr>
          <p:nvPr>
            <p:ph idx="1"/>
          </p:nvPr>
        </p:nvSpPr>
        <p:spPr>
          <a:xfrm>
            <a:off x="567000" y="1728000"/>
            <a:ext cx="6669296" cy="4351338"/>
          </a:xfrm>
        </p:spPr>
        <p:txBody>
          <a:bodyPr>
            <a:normAutofit/>
          </a:bodyPr>
          <a:lstStyle/>
          <a:p>
            <a:pPr marL="285750" indent="-285750"/>
            <a:r>
              <a:rPr lang="nl-NL" sz="2400" dirty="0"/>
              <a:t>Door de planttemperatuur van een plant te meten, kan je oververhitting en nat slaan van planten, bloemen en/of vruchten voorkomen door de klimaatomstandigheden in de kas tijdig bij te sturen. </a:t>
            </a:r>
          </a:p>
          <a:p>
            <a:pPr marL="285750" indent="-285750"/>
            <a:endParaRPr lang="nl-NL" sz="2400" dirty="0"/>
          </a:p>
          <a:p>
            <a:pPr marL="285750" indent="-285750"/>
            <a:endParaRPr lang="nl-NL" sz="2400" dirty="0"/>
          </a:p>
          <a:p>
            <a:pPr marL="285750" indent="-285750"/>
            <a:r>
              <a:rPr lang="nl-NL" sz="2400" dirty="0"/>
              <a:t>Dit zorgt voor een optimale groei met minder energieverbruik en het verkleint het risico op schimmelvorming in het gewas.</a:t>
            </a:r>
          </a:p>
        </p:txBody>
      </p:sp>
    </p:spTree>
    <p:extLst>
      <p:ext uri="{BB962C8B-B14F-4D97-AF65-F5344CB8AC3E}">
        <p14:creationId xmlns:p14="http://schemas.microsoft.com/office/powerpoint/2010/main" val="11811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C10212-91BF-4E47-A10F-718571561061}">
  <ds:schemaRefs>
    <ds:schemaRef ds:uri="http://purl.org/dc/dcmitype/"/>
    <ds:schemaRef ds:uri="http://schemas.microsoft.com/office/infopath/2007/PartnerControls"/>
    <ds:schemaRef ds:uri="http://purl.org/dc/elements/1.1/"/>
    <ds:schemaRef ds:uri="http://schemas.microsoft.com/office/2006/metadata/properties"/>
    <ds:schemaRef ds:uri="88fa185b-b6f4-4426-890a-edc6532e8d4f"/>
    <ds:schemaRef ds:uri="521c7c86-cc27-4cef-8605-4ebb03422227"/>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945DD7-90CB-4815-B35D-1E2F636D4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1D514B-E59A-46AB-9A6C-F736ABE78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1588</TotalTime>
  <Words>2094</Words>
  <Application>Microsoft Office PowerPoint</Application>
  <PresentationFormat>Diavoorstelling (4:3)</PresentationFormat>
  <Paragraphs>280</Paragraphs>
  <Slides>37</Slides>
  <Notes>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37</vt:i4>
      </vt:variant>
    </vt:vector>
  </HeadingPairs>
  <TitlesOfParts>
    <vt:vector size="44" baseType="lpstr">
      <vt:lpstr>Arial</vt:lpstr>
      <vt:lpstr>Calibri</vt:lpstr>
      <vt:lpstr>Trebuchet MS</vt:lpstr>
      <vt:lpstr>Wingdings</vt:lpstr>
      <vt:lpstr>Wingdings 3</vt:lpstr>
      <vt:lpstr>Facet</vt:lpstr>
      <vt:lpstr>Kantoorthema</vt:lpstr>
      <vt:lpstr>Klimaat</vt:lpstr>
      <vt:lpstr>PowerPoint-presentatie</vt:lpstr>
      <vt:lpstr>PowerPoint-presentatie</vt:lpstr>
      <vt:lpstr>PowerPoint-presentatie</vt:lpstr>
      <vt:lpstr>Psychrodiagram </vt:lpstr>
      <vt:lpstr>Reactie van plantendelen op temperatuur</vt:lpstr>
      <vt:lpstr>PowerPoint-presentatie</vt:lpstr>
      <vt:lpstr>Planttemperatuur  meten</vt:lpstr>
      <vt:lpstr>Optimale groei</vt:lpstr>
      <vt:lpstr>Sturen met temperatuur</vt:lpstr>
      <vt:lpstr>PowerPoint-presentatie</vt:lpstr>
      <vt:lpstr>Kouval</vt:lpstr>
      <vt:lpstr>Kouval</vt:lpstr>
      <vt:lpstr>Kouval</vt:lpstr>
      <vt:lpstr>PowerPoint-presentatie</vt:lpstr>
      <vt:lpstr>PowerPoint-presentatie</vt:lpstr>
      <vt:lpstr>Kweken van gewassen</vt:lpstr>
      <vt:lpstr>Vegetatief gewas</vt:lpstr>
      <vt:lpstr>Generatief gewas</vt:lpstr>
      <vt:lpstr>Balans</vt:lpstr>
      <vt:lpstr>Balans</vt:lpstr>
      <vt:lpstr>Hoe kun je een plant van vegetatief naar generatief sturen?</vt:lpstr>
      <vt:lpstr>Hoe kun je een plant van vegetatief naar generatief sturen?</vt:lpstr>
      <vt:lpstr>Hoe kun je een plant van vegetatief naar generatief sturen?</vt:lpstr>
      <vt:lpstr>Balans</vt:lpstr>
      <vt:lpstr>Hoe kun je een plant van generatief naar vegetatief sturen?</vt:lpstr>
      <vt:lpstr>Hoe kun je een plant van generatief naar vegetatief sturen?</vt:lpstr>
      <vt:lpstr>Plant registratie</vt:lpstr>
      <vt:lpstr>Huiswerk</vt:lpstr>
      <vt:lpstr>PowerPoint-presentatie</vt:lpstr>
      <vt:lpstr>PowerPoint-presentatie</vt:lpstr>
      <vt:lpstr>PowerPoint-presentatie</vt:lpstr>
      <vt:lpstr>Vragen</vt:lpstr>
      <vt:lpstr>Vragen</vt:lpstr>
      <vt:lpstr>Vragen </vt:lpstr>
      <vt:lpstr>Vragen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Temperatuur</dc:title>
  <dc:creator>admin</dc:creator>
  <cp:lastModifiedBy>Gé Verbeek</cp:lastModifiedBy>
  <cp:revision>152</cp:revision>
  <dcterms:created xsi:type="dcterms:W3CDTF">2019-11-06T19:16:29Z</dcterms:created>
  <dcterms:modified xsi:type="dcterms:W3CDTF">2024-03-08T07:59:58Z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